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8" r:id="rId4"/>
    <p:sldId id="259" r:id="rId5"/>
    <p:sldId id="260" r:id="rId6"/>
    <p:sldId id="275" r:id="rId7"/>
    <p:sldId id="276" r:id="rId8"/>
    <p:sldId id="277" r:id="rId9"/>
    <p:sldId id="278" r:id="rId10"/>
    <p:sldId id="279" r:id="rId11"/>
    <p:sldId id="261" r:id="rId12"/>
    <p:sldId id="262" r:id="rId13"/>
    <p:sldId id="263" r:id="rId14"/>
    <p:sldId id="264" r:id="rId15"/>
    <p:sldId id="265" r:id="rId16"/>
    <p:sldId id="266" r:id="rId17"/>
    <p:sldId id="267" r:id="rId18"/>
    <p:sldId id="269" r:id="rId19"/>
    <p:sldId id="270" r:id="rId20"/>
    <p:sldId id="271" r:id="rId21"/>
    <p:sldId id="272" r:id="rId22"/>
    <p:sldId id="273" r:id="rId23"/>
    <p:sldId id="274" r:id="rId24"/>
    <p:sldId id="280" r:id="rId25"/>
    <p:sldId id="281" r:id="rId26"/>
    <p:sldId id="282"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8" d="100"/>
          <a:sy n="78"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72B37A-76AD-4E24-AC9D-45DA2259277E}" type="datetimeFigureOut">
              <a:rPr lang="en-GB" smtClean="0"/>
              <a:t>31/01/2020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BA786EF-4871-4782-A8CB-D442B1FA6282}" type="slidenum">
              <a:rPr lang="en-GB" smtClean="0"/>
              <a:t>‹#›</a:t>
            </a:fld>
            <a:endParaRPr lang="en-GB"/>
          </a:p>
        </p:txBody>
      </p:sp>
    </p:spTree>
    <p:extLst>
      <p:ext uri="{BB962C8B-B14F-4D97-AF65-F5344CB8AC3E}">
        <p14:creationId xmlns:p14="http://schemas.microsoft.com/office/powerpoint/2010/main" val="13558972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8B9FDFF-D660-4B09-9196-0484992D05C5}"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422767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B9FDFF-D660-4B09-9196-0484992D05C5}"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128439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B9FDFF-D660-4B09-9196-0484992D05C5}"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118331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8B9FDFF-D660-4B09-9196-0484992D05C5}"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365481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B9FDFF-D660-4B09-9196-0484992D05C5}" type="datetimeFigureOut">
              <a:rPr lang="en-GB" smtClean="0"/>
              <a:t>31/01/2020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144060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8B9FDFF-D660-4B09-9196-0484992D05C5}"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393690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8B9FDFF-D660-4B09-9196-0484992D05C5}" type="datetimeFigureOut">
              <a:rPr lang="en-GB" smtClean="0"/>
              <a:t>31/01/2020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4272870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B9FDFF-D660-4B09-9196-0484992D05C5}" type="datetimeFigureOut">
              <a:rPr lang="en-GB" smtClean="0"/>
              <a:t>31/01/2020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87465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9FDFF-D660-4B09-9196-0484992D05C5}" type="datetimeFigureOut">
              <a:rPr lang="en-GB" smtClean="0"/>
              <a:t>31/01/2020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86307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B9FDFF-D660-4B09-9196-0484992D05C5}"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136903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B9FDFF-D660-4B09-9196-0484992D05C5}" type="datetimeFigureOut">
              <a:rPr lang="en-GB" smtClean="0"/>
              <a:t>31/01/2020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92BD26-12CE-460A-B9F2-48369703D766}" type="slidenum">
              <a:rPr lang="en-GB" smtClean="0"/>
              <a:t>‹#›</a:t>
            </a:fld>
            <a:endParaRPr lang="en-GB"/>
          </a:p>
        </p:txBody>
      </p:sp>
    </p:spTree>
    <p:extLst>
      <p:ext uri="{BB962C8B-B14F-4D97-AF65-F5344CB8AC3E}">
        <p14:creationId xmlns:p14="http://schemas.microsoft.com/office/powerpoint/2010/main" val="354107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9FDFF-D660-4B09-9196-0484992D05C5}" type="datetimeFigureOut">
              <a:rPr lang="en-GB" smtClean="0"/>
              <a:t>31/01/2020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2BD26-12CE-460A-B9F2-48369703D766}" type="slidenum">
              <a:rPr lang="en-GB" smtClean="0"/>
              <a:t>‹#›</a:t>
            </a:fld>
            <a:endParaRPr lang="en-GB"/>
          </a:p>
        </p:txBody>
      </p:sp>
    </p:spTree>
    <p:extLst>
      <p:ext uri="{BB962C8B-B14F-4D97-AF65-F5344CB8AC3E}">
        <p14:creationId xmlns:p14="http://schemas.microsoft.com/office/powerpoint/2010/main" val="350856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4317" y="692208"/>
            <a:ext cx="9144000" cy="2387600"/>
          </a:xfrm>
        </p:spPr>
        <p:txBody>
          <a:bodyPr/>
          <a:lstStyle/>
          <a:p>
            <a:r>
              <a:rPr lang="en-GB" sz="16600" b="1" dirty="0"/>
              <a:t>Writing</a:t>
            </a:r>
            <a:r>
              <a:rPr lang="en-GB" dirty="0"/>
              <a:t> </a:t>
            </a:r>
          </a:p>
        </p:txBody>
      </p:sp>
      <p:pic>
        <p:nvPicPr>
          <p:cNvPr id="6" name="Picture 5"/>
          <p:cNvPicPr/>
          <p:nvPr/>
        </p:nvPicPr>
        <p:blipFill rotWithShape="1">
          <a:blip r:embed="rId2"/>
          <a:srcRect l="23598" t="23666" r="28540" b="26875"/>
          <a:stretch/>
        </p:blipFill>
        <p:spPr bwMode="auto">
          <a:xfrm>
            <a:off x="6626711" y="3427773"/>
            <a:ext cx="4765636" cy="2994542"/>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88" y="3427773"/>
            <a:ext cx="3907771" cy="312331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8044"/>
            <a:ext cx="4905487" cy="2759336"/>
          </a:xfrm>
          <a:prstGeom prst="rect">
            <a:avLst/>
          </a:prstGeom>
        </p:spPr>
      </p:pic>
    </p:spTree>
    <p:extLst>
      <p:ext uri="{BB962C8B-B14F-4D97-AF65-F5344CB8AC3E}">
        <p14:creationId xmlns:p14="http://schemas.microsoft.com/office/powerpoint/2010/main" val="307099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F974F-65FC-4555-BC41-F5B536F2F93B}"/>
              </a:ext>
            </a:extLst>
          </p:cNvPr>
          <p:cNvSpPr>
            <a:spLocks noGrp="1"/>
          </p:cNvSpPr>
          <p:nvPr>
            <p:ph idx="1"/>
          </p:nvPr>
        </p:nvSpPr>
        <p:spPr>
          <a:xfrm>
            <a:off x="715452" y="884346"/>
            <a:ext cx="10515600" cy="5089308"/>
          </a:xfrm>
        </p:spPr>
        <p:txBody>
          <a:bodyPr>
            <a:normAutofit fontScale="92500" lnSpcReduction="10000"/>
          </a:bodyPr>
          <a:lstStyle/>
          <a:p>
            <a:pPr marL="0" indent="0">
              <a:buNone/>
            </a:pPr>
            <a:endParaRPr lang="en-GB"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Dialogue   </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Could you show us a conversation that a character may have that tells us a little about what might happen? Or something that suggests a possible storyline, or leaves the reader with a question?</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“But Mum, I don’t want to stay at Grandma’s! She has weird things in her house and it is really spooky. It almost feels like the painting s are watching me…” </a:t>
            </a:r>
            <a:endParaRPr lang="en-GB" sz="3200" dirty="0">
              <a:latin typeface="Arial" panose="020B0604020202020204" pitchFamily="34" charset="0"/>
              <a:cs typeface="Arial" panose="020B0604020202020204" pitchFamily="34" charset="0"/>
            </a:endParaRPr>
          </a:p>
          <a:p>
            <a:endParaRPr lang="en-GB" dirty="0"/>
          </a:p>
        </p:txBody>
      </p:sp>
      <p:pic>
        <p:nvPicPr>
          <p:cNvPr id="1026" name="Picture 2" descr="Image result for character  talking">
            <a:extLst>
              <a:ext uri="{FF2B5EF4-FFF2-40B4-BE49-F238E27FC236}">
                <a16:creationId xmlns:a16="http://schemas.microsoft.com/office/drawing/2014/main" id="{C4ED6743-4FFA-477F-AA4C-2DB8D2C70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85" t="7907"/>
          <a:stretch/>
        </p:blipFill>
        <p:spPr bwMode="auto">
          <a:xfrm>
            <a:off x="10414535" y="5248225"/>
            <a:ext cx="1633035" cy="1569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DF1DF4-CD5F-47F4-B747-E9FE440384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512"/>
          <a:stretch/>
        </p:blipFill>
        <p:spPr bwMode="auto">
          <a:xfrm>
            <a:off x="9917384" y="119614"/>
            <a:ext cx="1993811" cy="18865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peech bubble with dialogue">
            <a:extLst>
              <a:ext uri="{FF2B5EF4-FFF2-40B4-BE49-F238E27FC236}">
                <a16:creationId xmlns:a16="http://schemas.microsoft.com/office/drawing/2014/main" id="{E1CDA895-3EE9-42E6-A125-E18B059B8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359" y="119614"/>
            <a:ext cx="2174646" cy="1772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5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8" y="247426"/>
            <a:ext cx="5497158" cy="2581835"/>
          </a:xfrm>
        </p:spPr>
        <p:txBody>
          <a:bodyPr>
            <a:noAutofit/>
          </a:bodyPr>
          <a:lstStyle/>
          <a:p>
            <a:r>
              <a:rPr lang="en-GB" sz="7200" b="1" dirty="0"/>
              <a:t>Punctuation Marks </a:t>
            </a:r>
          </a:p>
        </p:txBody>
      </p:sp>
      <p:pic>
        <p:nvPicPr>
          <p:cNvPr id="4" name="Content Placeholder 3" descr="See the source image"/>
          <p:cNvPicPr>
            <a:picLocks noGrp="1"/>
          </p:cNvPicPr>
          <p:nvPr>
            <p:ph idx="1"/>
          </p:nvPr>
        </p:nvPicPr>
        <p:blipFill rotWithShape="1">
          <a:blip r:embed="rId2">
            <a:extLst>
              <a:ext uri="{28A0092B-C50C-407E-A947-70E740481C1C}">
                <a14:useLocalDpi xmlns:a14="http://schemas.microsoft.com/office/drawing/2010/main" val="0"/>
              </a:ext>
            </a:extLst>
          </a:blip>
          <a:srcRect l="1266" t="5570" r="44937" b="29366"/>
          <a:stretch/>
        </p:blipFill>
        <p:spPr bwMode="auto">
          <a:xfrm>
            <a:off x="6088828" y="473335"/>
            <a:ext cx="5468471" cy="610496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218" y="2594983"/>
            <a:ext cx="4034118" cy="4183529"/>
          </a:xfrm>
          <a:prstGeom prst="rect">
            <a:avLst/>
          </a:prstGeom>
        </p:spPr>
      </p:pic>
    </p:spTree>
    <p:extLst>
      <p:ext uri="{BB962C8B-B14F-4D97-AF65-F5344CB8AC3E}">
        <p14:creationId xmlns:p14="http://schemas.microsoft.com/office/powerpoint/2010/main" val="322235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t>Punctuation Marks </a:t>
            </a:r>
          </a:p>
        </p:txBody>
      </p:sp>
      <p:sp>
        <p:nvSpPr>
          <p:cNvPr id="3" name="Content Placeholder 2"/>
          <p:cNvSpPr>
            <a:spLocks noGrp="1"/>
          </p:cNvSpPr>
          <p:nvPr>
            <p:ph idx="1"/>
          </p:nvPr>
        </p:nvSpPr>
        <p:spPr>
          <a:xfrm>
            <a:off x="494853" y="1900443"/>
            <a:ext cx="11542954" cy="4351338"/>
          </a:xfrm>
        </p:spPr>
        <p:txBody>
          <a:bodyPr>
            <a:normAutofit/>
          </a:bodyPr>
          <a:lstStyle/>
          <a:p>
            <a:pPr marL="0" indent="0">
              <a:buNone/>
            </a:pPr>
            <a:r>
              <a:rPr lang="en-GB" sz="3600" dirty="0">
                <a:latin typeface="Arial" panose="020B0604020202020204" pitchFamily="34" charset="0"/>
                <a:cs typeface="Arial" panose="020B0604020202020204" pitchFamily="34" charset="0"/>
              </a:rPr>
              <a:t>Thousands of years ago people did not leave gaps between words. Later they started leaving spaces and using punctuation marks.</a:t>
            </a:r>
          </a:p>
          <a:p>
            <a:endParaRPr lang="en-GB" sz="3600" dirty="0">
              <a:latin typeface="Arial" panose="020B0604020202020204" pitchFamily="34" charset="0"/>
              <a:cs typeface="Arial" panose="020B0604020202020204" pitchFamily="34" charset="0"/>
            </a:endParaRPr>
          </a:p>
          <a:p>
            <a:pPr marL="0" indent="0">
              <a:buNone/>
            </a:pPr>
            <a:r>
              <a:rPr lang="en-GB" sz="3600" dirty="0" err="1">
                <a:latin typeface="Arial" panose="020B0604020202020204" pitchFamily="34" charset="0"/>
                <a:cs typeface="Arial" panose="020B0604020202020204" pitchFamily="34" charset="0"/>
              </a:rPr>
              <a:t>Ifyoudontleavespaceswritinglookssilly</a:t>
            </a:r>
            <a:endParaRPr lang="en-GB" sz="3600" dirty="0">
              <a:latin typeface="Arial" panose="020B0604020202020204" pitchFamily="34" charset="0"/>
              <a:cs typeface="Arial" panose="020B0604020202020204" pitchFamily="34" charset="0"/>
            </a:endParaRP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Without punctuation, writing is hard to understand.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938" y="3268979"/>
            <a:ext cx="1990165" cy="1990165"/>
          </a:xfrm>
          <a:prstGeom prst="rect">
            <a:avLst/>
          </a:prstGeom>
        </p:spPr>
      </p:pic>
      <p:pic>
        <p:nvPicPr>
          <p:cNvPr id="6" name="Picture 5"/>
          <p:cNvPicPr>
            <a:picLocks noChangeAspect="1"/>
          </p:cNvPicPr>
          <p:nvPr/>
        </p:nvPicPr>
        <p:blipFill>
          <a:blip r:embed="rId3"/>
          <a:stretch>
            <a:fillRect/>
          </a:stretch>
        </p:blipFill>
        <p:spPr>
          <a:xfrm>
            <a:off x="8928847" y="204394"/>
            <a:ext cx="2822033" cy="1630399"/>
          </a:xfrm>
          <a:prstGeom prst="rect">
            <a:avLst/>
          </a:prstGeom>
        </p:spPr>
      </p:pic>
    </p:spTree>
    <p:extLst>
      <p:ext uri="{BB962C8B-B14F-4D97-AF65-F5344CB8AC3E}">
        <p14:creationId xmlns:p14="http://schemas.microsoft.com/office/powerpoint/2010/main" val="377955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www.treetopdisplays.co.uk/images/img171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0009" y="1"/>
            <a:ext cx="10209007" cy="6857999"/>
          </a:xfrm>
          <a:prstGeom prst="rect">
            <a:avLst/>
          </a:prstGeom>
          <a:noFill/>
          <a:ln>
            <a:noFill/>
          </a:ln>
        </p:spPr>
      </p:pic>
    </p:spTree>
    <p:extLst>
      <p:ext uri="{BB962C8B-B14F-4D97-AF65-F5344CB8AC3E}">
        <p14:creationId xmlns:p14="http://schemas.microsoft.com/office/powerpoint/2010/main" val="387988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t>Simple Sentences </a:t>
            </a:r>
          </a:p>
        </p:txBody>
      </p:sp>
      <p:sp>
        <p:nvSpPr>
          <p:cNvPr id="3" name="Content Placeholder 2"/>
          <p:cNvSpPr>
            <a:spLocks noGrp="1"/>
          </p:cNvSpPr>
          <p:nvPr>
            <p:ph idx="1"/>
          </p:nvPr>
        </p:nvSpPr>
        <p:spPr>
          <a:xfrm>
            <a:off x="407894" y="1841295"/>
            <a:ext cx="10515600" cy="4351338"/>
          </a:xfrm>
        </p:spPr>
        <p:txBody>
          <a:bodyPr>
            <a:normAutofit/>
          </a:bodyPr>
          <a:lstStyle/>
          <a:p>
            <a:pPr marL="0" indent="0">
              <a:buNone/>
            </a:pPr>
            <a:r>
              <a:rPr lang="en-GB" sz="3200" dirty="0">
                <a:latin typeface="Arial" panose="020B0604020202020204" pitchFamily="34" charset="0"/>
                <a:cs typeface="Arial" panose="020B0604020202020204" pitchFamily="34" charset="0"/>
              </a:rPr>
              <a:t>A simple sentence is one which contains only one piece of information, or tells us only one thing. It has one verb.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Aidan loved his car.</a:t>
            </a:r>
          </a:p>
          <a:p>
            <a:r>
              <a:rPr lang="en-GB" sz="3200" dirty="0">
                <a:latin typeface="Arial" panose="020B0604020202020204" pitchFamily="34" charset="0"/>
                <a:cs typeface="Arial" panose="020B0604020202020204" pitchFamily="34" charset="0"/>
              </a:rPr>
              <a:t> Ethan bought some new hair gel.</a:t>
            </a:r>
          </a:p>
          <a:p>
            <a:r>
              <a:rPr lang="en-GB" sz="3200" dirty="0">
                <a:latin typeface="Arial" panose="020B0604020202020204" pitchFamily="34" charset="0"/>
                <a:cs typeface="Arial" panose="020B0604020202020204" pitchFamily="34" charset="0"/>
              </a:rPr>
              <a:t> Aimee ate three cakes!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588" b="7143"/>
          <a:stretch/>
        </p:blipFill>
        <p:spPr>
          <a:xfrm>
            <a:off x="7796101" y="3797449"/>
            <a:ext cx="4243908" cy="2915322"/>
          </a:xfrm>
          <a:prstGeom prst="rect">
            <a:avLst/>
          </a:prstGeom>
        </p:spPr>
      </p:pic>
      <p:pic>
        <p:nvPicPr>
          <p:cNvPr id="6" name="Picture 5"/>
          <p:cNvPicPr>
            <a:picLocks noChangeAspect="1"/>
          </p:cNvPicPr>
          <p:nvPr/>
        </p:nvPicPr>
        <p:blipFill rotWithShape="1">
          <a:blip r:embed="rId3"/>
          <a:srcRect b="14949"/>
          <a:stretch/>
        </p:blipFill>
        <p:spPr>
          <a:xfrm>
            <a:off x="6981713" y="-1"/>
            <a:ext cx="5210287" cy="1925619"/>
          </a:xfrm>
          <a:prstGeom prst="rect">
            <a:avLst/>
          </a:prstGeom>
        </p:spPr>
      </p:pic>
      <p:pic>
        <p:nvPicPr>
          <p:cNvPr id="8" name="Picture 7"/>
          <p:cNvPicPr>
            <a:picLocks noChangeAspect="1"/>
          </p:cNvPicPr>
          <p:nvPr/>
        </p:nvPicPr>
        <p:blipFill>
          <a:blip r:embed="rId4"/>
          <a:stretch>
            <a:fillRect/>
          </a:stretch>
        </p:blipFill>
        <p:spPr>
          <a:xfrm>
            <a:off x="5862919" y="4525690"/>
            <a:ext cx="1933182" cy="2102759"/>
          </a:xfrm>
          <a:prstGeom prst="rect">
            <a:avLst/>
          </a:prstGeom>
        </p:spPr>
      </p:pic>
    </p:spTree>
    <p:extLst>
      <p:ext uri="{BB962C8B-B14F-4D97-AF65-F5344CB8AC3E}">
        <p14:creationId xmlns:p14="http://schemas.microsoft.com/office/powerpoint/2010/main" val="136920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Compound Sentences </a:t>
            </a:r>
          </a:p>
        </p:txBody>
      </p:sp>
      <p:sp>
        <p:nvSpPr>
          <p:cNvPr id="3" name="Content Placeholder 2"/>
          <p:cNvSpPr>
            <a:spLocks noGrp="1"/>
          </p:cNvSpPr>
          <p:nvPr>
            <p:ph idx="1"/>
          </p:nvPr>
        </p:nvSpPr>
        <p:spPr>
          <a:xfrm>
            <a:off x="569259" y="1925618"/>
            <a:ext cx="10515600" cy="4567594"/>
          </a:xfrm>
        </p:spPr>
        <p:txBody>
          <a:bodyPr/>
          <a:lstStyle/>
          <a:p>
            <a:pPr marL="0" indent="0">
              <a:buNone/>
            </a:pPr>
            <a:r>
              <a:rPr lang="en-GB" dirty="0">
                <a:latin typeface="Arial" panose="020B0604020202020204" pitchFamily="34" charset="0"/>
                <a:cs typeface="Arial" panose="020B0604020202020204" pitchFamily="34" charset="0"/>
              </a:rPr>
              <a:t>A compound sentence is one in which you join two simple sentences together. Often we use the words ‘and’, ‘but’, or ‘so’ to do this. These words are called </a:t>
            </a:r>
            <a:r>
              <a:rPr lang="en-GB" b="1" dirty="0">
                <a:latin typeface="Arial" panose="020B0604020202020204" pitchFamily="34" charset="0"/>
                <a:cs typeface="Arial" panose="020B0604020202020204" pitchFamily="34" charset="0"/>
              </a:rPr>
              <a:t>conjunctions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Aidan loved his car and polished it every day.</a:t>
            </a:r>
          </a:p>
          <a:p>
            <a:r>
              <a:rPr lang="en-GB" dirty="0">
                <a:latin typeface="Arial" panose="020B0604020202020204" pitchFamily="34" charset="0"/>
                <a:cs typeface="Arial" panose="020B0604020202020204" pitchFamily="34" charset="0"/>
              </a:rPr>
              <a:t>Ethan bought new hair gel but it didn’t work very well.</a:t>
            </a:r>
          </a:p>
          <a:p>
            <a:r>
              <a:rPr lang="en-GB" dirty="0">
                <a:latin typeface="Arial" panose="020B0604020202020204" pitchFamily="34" charset="0"/>
                <a:cs typeface="Arial" panose="020B0604020202020204" pitchFamily="34" charset="0"/>
              </a:rPr>
              <a:t>Aimee ate three cakes so… </a:t>
            </a:r>
          </a:p>
        </p:txBody>
      </p:sp>
      <p:pic>
        <p:nvPicPr>
          <p:cNvPr id="4" name="Picture 3"/>
          <p:cNvPicPr>
            <a:picLocks noChangeAspect="1"/>
          </p:cNvPicPr>
          <p:nvPr/>
        </p:nvPicPr>
        <p:blipFill rotWithShape="1">
          <a:blip r:embed="rId2"/>
          <a:srcRect b="14949"/>
          <a:stretch/>
        </p:blipFill>
        <p:spPr>
          <a:xfrm>
            <a:off x="6884894" y="0"/>
            <a:ext cx="5210287" cy="1925619"/>
          </a:xfrm>
          <a:prstGeom prst="rect">
            <a:avLst/>
          </a:prstGeom>
        </p:spPr>
      </p:pic>
      <p:pic>
        <p:nvPicPr>
          <p:cNvPr id="5" name="Picture 4"/>
          <p:cNvPicPr>
            <a:picLocks noChangeAspect="1"/>
          </p:cNvPicPr>
          <p:nvPr/>
        </p:nvPicPr>
        <p:blipFill>
          <a:blip r:embed="rId3"/>
          <a:stretch>
            <a:fillRect/>
          </a:stretch>
        </p:blipFill>
        <p:spPr>
          <a:xfrm>
            <a:off x="6540649" y="4699492"/>
            <a:ext cx="1865050" cy="202865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2588" b="7143"/>
          <a:stretch/>
        </p:blipFill>
        <p:spPr>
          <a:xfrm>
            <a:off x="8961120" y="4638570"/>
            <a:ext cx="3230880" cy="2219430"/>
          </a:xfrm>
          <a:prstGeom prst="rect">
            <a:avLst/>
          </a:prstGeom>
        </p:spPr>
      </p:pic>
    </p:spTree>
    <p:extLst>
      <p:ext uri="{BB962C8B-B14F-4D97-AF65-F5344CB8AC3E}">
        <p14:creationId xmlns:p14="http://schemas.microsoft.com/office/powerpoint/2010/main" val="1109726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924" y="407355"/>
            <a:ext cx="10515600" cy="1325563"/>
          </a:xfrm>
        </p:spPr>
        <p:txBody>
          <a:bodyPr/>
          <a:lstStyle/>
          <a:p>
            <a:r>
              <a:rPr lang="en-GB" b="1" dirty="0">
                <a:latin typeface="Arial" panose="020B0604020202020204" pitchFamily="34" charset="0"/>
                <a:cs typeface="Arial" panose="020B0604020202020204" pitchFamily="34" charset="0"/>
              </a:rPr>
              <a:t>Complex Sentences</a:t>
            </a:r>
          </a:p>
        </p:txBody>
      </p:sp>
      <p:sp>
        <p:nvSpPr>
          <p:cNvPr id="3" name="Content Placeholder 2"/>
          <p:cNvSpPr>
            <a:spLocks noGrp="1"/>
          </p:cNvSpPr>
          <p:nvPr>
            <p:ph idx="1"/>
          </p:nvPr>
        </p:nvSpPr>
        <p:spPr>
          <a:xfrm>
            <a:off x="549984" y="2320477"/>
            <a:ext cx="11092031" cy="4351338"/>
          </a:xfrm>
        </p:spPr>
        <p:txBody>
          <a:bodyPr>
            <a:normAutofit lnSpcReduction="10000"/>
          </a:bodyPr>
          <a:lstStyle/>
          <a:p>
            <a:pPr marL="0" indent="0">
              <a:buNone/>
            </a:pPr>
            <a:r>
              <a:rPr lang="en-GB" sz="3600" dirty="0">
                <a:latin typeface="Arial" panose="020B0604020202020204" pitchFamily="34" charset="0"/>
                <a:cs typeface="Arial" panose="020B0604020202020204" pitchFamily="34" charset="0"/>
              </a:rPr>
              <a:t>A complex sentence is one in which you glue extra information into a sentence. We call the original sentence the main clause, and the extra part the subordinate clause.</a:t>
            </a:r>
          </a:p>
          <a:p>
            <a:pPr marL="0" indent="0">
              <a:buNone/>
            </a:pPr>
            <a:endParaRPr lang="en-GB" sz="3600" dirty="0">
              <a:latin typeface="Arial" panose="020B0604020202020204" pitchFamily="34" charset="0"/>
              <a:cs typeface="Arial" panose="020B0604020202020204" pitchFamily="34" charset="0"/>
            </a:endParaRPr>
          </a:p>
          <a:p>
            <a:r>
              <a:rPr lang="en-GB" sz="3600" dirty="0">
                <a:latin typeface="Arial" panose="020B0604020202020204" pitchFamily="34" charset="0"/>
                <a:cs typeface="Arial" panose="020B0604020202020204" pitchFamily="34" charset="0"/>
              </a:rPr>
              <a:t>Aidan loved his car, which was green.</a:t>
            </a:r>
          </a:p>
          <a:p>
            <a:r>
              <a:rPr lang="en-GB" sz="3600" dirty="0">
                <a:latin typeface="Arial" panose="020B0604020202020204" pitchFamily="34" charset="0"/>
                <a:cs typeface="Arial" panose="020B0604020202020204" pitchFamily="34" charset="0"/>
              </a:rPr>
              <a:t>Although he tried hard, Ethan couldn’t get his hair right.</a:t>
            </a:r>
          </a:p>
        </p:txBody>
      </p:sp>
      <p:pic>
        <p:nvPicPr>
          <p:cNvPr id="5" name="Picture 4"/>
          <p:cNvPicPr>
            <a:picLocks noChangeAspect="1"/>
          </p:cNvPicPr>
          <p:nvPr/>
        </p:nvPicPr>
        <p:blipFill>
          <a:blip r:embed="rId2"/>
          <a:stretch>
            <a:fillRect/>
          </a:stretch>
        </p:blipFill>
        <p:spPr>
          <a:xfrm>
            <a:off x="5970796" y="40601"/>
            <a:ext cx="3119416" cy="227987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692" y="137918"/>
            <a:ext cx="3833307" cy="2032115"/>
          </a:xfrm>
          <a:prstGeom prst="rect">
            <a:avLst/>
          </a:prstGeom>
        </p:spPr>
      </p:pic>
      <p:pic>
        <p:nvPicPr>
          <p:cNvPr id="7" name="Picture 6"/>
          <p:cNvPicPr>
            <a:picLocks noChangeAspect="1"/>
          </p:cNvPicPr>
          <p:nvPr/>
        </p:nvPicPr>
        <p:blipFill>
          <a:blip r:embed="rId4"/>
          <a:stretch>
            <a:fillRect/>
          </a:stretch>
        </p:blipFill>
        <p:spPr>
          <a:xfrm>
            <a:off x="10455087" y="3205779"/>
            <a:ext cx="1636507" cy="2130013"/>
          </a:xfrm>
          <a:prstGeom prst="rect">
            <a:avLst/>
          </a:prstGeom>
        </p:spPr>
      </p:pic>
    </p:spTree>
    <p:extLst>
      <p:ext uri="{BB962C8B-B14F-4D97-AF65-F5344CB8AC3E}">
        <p14:creationId xmlns:p14="http://schemas.microsoft.com/office/powerpoint/2010/main" val="271432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28" y="365125"/>
            <a:ext cx="10983558" cy="1325563"/>
          </a:xfrm>
        </p:spPr>
        <p:txBody>
          <a:bodyPr>
            <a:noAutofit/>
          </a:bodyPr>
          <a:lstStyle/>
          <a:p>
            <a:r>
              <a:rPr lang="en-GB" sz="5400" b="1" dirty="0">
                <a:latin typeface="Arial" panose="020B0604020202020204" pitchFamily="34" charset="0"/>
                <a:cs typeface="Arial" panose="020B0604020202020204" pitchFamily="34" charset="0"/>
              </a:rPr>
              <a:t>Simple, compound, or complex?</a:t>
            </a:r>
          </a:p>
        </p:txBody>
      </p:sp>
      <p:sp>
        <p:nvSpPr>
          <p:cNvPr id="3" name="Content Placeholder 2"/>
          <p:cNvSpPr>
            <a:spLocks noGrp="1"/>
          </p:cNvSpPr>
          <p:nvPr>
            <p:ph idx="1"/>
          </p:nvPr>
        </p:nvSpPr>
        <p:spPr>
          <a:xfrm>
            <a:off x="602428" y="2076227"/>
            <a:ext cx="10676068" cy="4563316"/>
          </a:xfrm>
        </p:spPr>
        <p:txBody>
          <a:bodyPr>
            <a:normAutofit/>
          </a:bodyPr>
          <a:lstStyle/>
          <a:p>
            <a:r>
              <a:rPr lang="en-GB" sz="3200" dirty="0"/>
              <a:t>1. The cat stretched and ate his food. </a:t>
            </a:r>
          </a:p>
          <a:p>
            <a:r>
              <a:rPr lang="en-GB" sz="3200" dirty="0"/>
              <a:t>2. Only apples grow on apple trees.</a:t>
            </a:r>
          </a:p>
          <a:p>
            <a:r>
              <a:rPr lang="en-GB" sz="3200" dirty="0"/>
              <a:t>3. If you want to succeed, which I’m sure you do, you will have to work hard.</a:t>
            </a:r>
          </a:p>
          <a:p>
            <a:r>
              <a:rPr lang="en-GB" sz="3200" dirty="0"/>
              <a:t>4. The little dinosaur, small though it was, still looked scary to me!</a:t>
            </a:r>
          </a:p>
          <a:p>
            <a:r>
              <a:rPr lang="en-GB" sz="3200" dirty="0"/>
              <a:t>5. The rattling sound seemed to be coming from my waste paper bins.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914"/>
          <a:stretch/>
        </p:blipFill>
        <p:spPr>
          <a:xfrm>
            <a:off x="7503551" y="1562099"/>
            <a:ext cx="1672610" cy="1546860"/>
          </a:xfrm>
          <a:prstGeom prst="rect">
            <a:avLst/>
          </a:prstGeom>
        </p:spPr>
      </p:pic>
      <p:pic>
        <p:nvPicPr>
          <p:cNvPr id="6" name="Picture 5"/>
          <p:cNvPicPr>
            <a:picLocks noChangeAspect="1"/>
          </p:cNvPicPr>
          <p:nvPr/>
        </p:nvPicPr>
        <p:blipFill>
          <a:blip r:embed="rId3"/>
          <a:stretch>
            <a:fillRect/>
          </a:stretch>
        </p:blipFill>
        <p:spPr>
          <a:xfrm>
            <a:off x="9484602" y="1394459"/>
            <a:ext cx="2409825" cy="1714500"/>
          </a:xfrm>
          <a:prstGeom prst="rect">
            <a:avLst/>
          </a:prstGeom>
        </p:spPr>
      </p:pic>
      <p:pic>
        <p:nvPicPr>
          <p:cNvPr id="8" name="Picture 7"/>
          <p:cNvPicPr>
            <a:picLocks noChangeAspect="1"/>
          </p:cNvPicPr>
          <p:nvPr/>
        </p:nvPicPr>
        <p:blipFill>
          <a:blip r:embed="rId4"/>
          <a:stretch>
            <a:fillRect/>
          </a:stretch>
        </p:blipFill>
        <p:spPr>
          <a:xfrm>
            <a:off x="10112188" y="5688613"/>
            <a:ext cx="1882589" cy="11693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9145" y="5638012"/>
            <a:ext cx="1675426" cy="1219987"/>
          </a:xfrm>
          <a:prstGeom prst="rect">
            <a:avLst/>
          </a:prstGeom>
        </p:spPr>
      </p:pic>
    </p:spTree>
    <p:extLst>
      <p:ext uri="{BB962C8B-B14F-4D97-AF65-F5344CB8AC3E}">
        <p14:creationId xmlns:p14="http://schemas.microsoft.com/office/powerpoint/2010/main" val="227467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Blink test </a:t>
            </a:r>
          </a:p>
        </p:txBody>
      </p:sp>
      <p:sp>
        <p:nvSpPr>
          <p:cNvPr id="6" name="Content Placeholder 5"/>
          <p:cNvSpPr txBox="1">
            <a:spLocks noGrp="1"/>
          </p:cNvSpPr>
          <p:nvPr>
            <p:ph idx="1"/>
          </p:nvPr>
        </p:nvSpPr>
        <p:spPr>
          <a:xfrm>
            <a:off x="838200" y="1825625"/>
            <a:ext cx="4518025" cy="4871077"/>
          </a:xfrm>
          <a:prstGeom prst="rect">
            <a:avLst/>
          </a:prstGeom>
          <a:noFill/>
        </p:spPr>
        <p:txBody>
          <a:bodyPr wrap="square" rtlCol="0">
            <a:spAutoFit/>
          </a:bodyPr>
          <a:lstStyle/>
          <a:p>
            <a:pPr marL="0" indent="0">
              <a:buNone/>
            </a:pPr>
            <a:r>
              <a:rPr lang="en-GB" dirty="0"/>
              <a:t>Aaaaaaaaaaaaaaaaaaaaaaaaaaaaaaaaaaaaaaaaaaaaaaaaaaaaaaaaaaaaaaaaaaaaaaaaaaa</a:t>
            </a:r>
          </a:p>
          <a:p>
            <a:pPr marL="0" indent="0">
              <a:buNone/>
            </a:pPr>
            <a:endParaRPr lang="en-GB" dirty="0"/>
          </a:p>
          <a:p>
            <a:pPr marL="0" indent="0">
              <a:buNone/>
            </a:pPr>
            <a:r>
              <a:rPr lang="en-GB" dirty="0"/>
              <a:t>Aaaaaaaaaaaaaaaaaaaaaaaaaaaaaaaaaaaaaaaaaaaaaaaaaaaaaaaaaaaaaaaaaaaaaaaaaaa</a:t>
            </a:r>
          </a:p>
          <a:p>
            <a:pPr marL="0" indent="0">
              <a:buNone/>
            </a:pPr>
            <a:endParaRPr lang="en-GB" dirty="0"/>
          </a:p>
          <a:p>
            <a:pPr marL="0" indent="0">
              <a:buNone/>
            </a:pPr>
            <a:r>
              <a:rPr lang="en-GB" dirty="0"/>
              <a:t>aaaaaaaaaaaaaaaaaaaaaaaaaaaaaaaaaaaaaaaaaaaaaaaaaaaaaaaaaaaaaaaaaaaaaaaaaaa</a:t>
            </a:r>
          </a:p>
        </p:txBody>
      </p:sp>
      <p:sp>
        <p:nvSpPr>
          <p:cNvPr id="7" name="TextBox 6"/>
          <p:cNvSpPr txBox="1"/>
          <p:nvPr/>
        </p:nvSpPr>
        <p:spPr>
          <a:xfrm>
            <a:off x="6221186" y="1825625"/>
            <a:ext cx="491490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Bbbbbbbbbbbbbbbbbbbbbbbbbbbbbbbbbbbbbbbbbbbbbbbbbbbbbbbbbbbbbbbbbbbbbbbbbbbbbbbbbbbbbbbbbbbbbbbbbbbbb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black"/>
                </a:solidFill>
                <a:effectLst/>
                <a:uLnTx/>
                <a:uFillTx/>
                <a:latin typeface="Calibri" panose="020F0502020204030204"/>
                <a:ea typeface="+mn-ea"/>
                <a:cs typeface="+mn-cs"/>
              </a:rPr>
              <a:t>Bbbbbbbbbbbbbbbbbbbbbbbbbbb</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Bbbbbbbbbbbbbbbbbbbbbbbbbbbbbbbbbbbbbbbbbbbbbbbbbbbbbbbbbbbbbbbbbbbbbbbbbbbbbbbbbbbbbbbbbbbbbbbbbbbbbbbbbbbbbbbbbbbbbbbbbbbbbbbbbbbbbbbbbbbbbbbbbbbbbbbbbbbbbbbbbbbbbbbbbbbbbbbbbbbbbbbbbbbbbbb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bbbbbbbbbbbbbbbbbbbbbbbbbbbbbbbbbbbbbbbbbbbbbbbbbbbbbbbbbbbbbbbbbbbbbbbbbbbbbb</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5494" y="230188"/>
            <a:ext cx="3438525" cy="132397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49" y="365918"/>
            <a:ext cx="3438525" cy="1323975"/>
          </a:xfrm>
          <a:prstGeom prst="rect">
            <a:avLst/>
          </a:prstGeom>
        </p:spPr>
      </p:pic>
    </p:spTree>
    <p:extLst>
      <p:ext uri="{BB962C8B-B14F-4D97-AF65-F5344CB8AC3E}">
        <p14:creationId xmlns:p14="http://schemas.microsoft.com/office/powerpoint/2010/main" val="77972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latin typeface="Arial" panose="020B0604020202020204" pitchFamily="34" charset="0"/>
                <a:cs typeface="Arial" panose="020B0604020202020204" pitchFamily="34" charset="0"/>
              </a:rPr>
              <a:t>Language Choices </a:t>
            </a:r>
          </a:p>
        </p:txBody>
      </p:sp>
      <p:sp>
        <p:nvSpPr>
          <p:cNvPr id="3" name="Content Placeholder 2"/>
          <p:cNvSpPr>
            <a:spLocks noGrp="1"/>
          </p:cNvSpPr>
          <p:nvPr>
            <p:ph idx="1"/>
          </p:nvPr>
        </p:nvSpPr>
        <p:spPr>
          <a:xfrm>
            <a:off x="838200" y="1825625"/>
            <a:ext cx="3185160" cy="4596690"/>
          </a:xfrm>
        </p:spPr>
        <p:txBody>
          <a:bodyPr>
            <a:noAutofit/>
          </a:bodyPr>
          <a:lstStyle/>
          <a:p>
            <a:r>
              <a:rPr lang="en-GB" sz="3200" dirty="0">
                <a:latin typeface="Arial" panose="020B0604020202020204" pitchFamily="34" charset="0"/>
                <a:cs typeface="Arial" panose="020B0604020202020204" pitchFamily="34" charset="0"/>
              </a:rPr>
              <a:t>Adjectives </a:t>
            </a:r>
          </a:p>
          <a:p>
            <a:r>
              <a:rPr lang="en-GB" sz="3200" dirty="0">
                <a:latin typeface="Arial" panose="020B0604020202020204" pitchFamily="34" charset="0"/>
                <a:cs typeface="Arial" panose="020B0604020202020204" pitchFamily="34" charset="0"/>
              </a:rPr>
              <a:t>Adverbs</a:t>
            </a:r>
          </a:p>
          <a:p>
            <a:r>
              <a:rPr lang="en-GB" sz="3200" dirty="0">
                <a:latin typeface="Arial" panose="020B0604020202020204" pitchFamily="34" charset="0"/>
                <a:cs typeface="Arial" panose="020B0604020202020204" pitchFamily="34" charset="0"/>
              </a:rPr>
              <a:t>Verbs</a:t>
            </a:r>
          </a:p>
          <a:p>
            <a:r>
              <a:rPr lang="en-GB" sz="3200" dirty="0">
                <a:latin typeface="Arial" panose="020B0604020202020204" pitchFamily="34" charset="0"/>
                <a:cs typeface="Arial" panose="020B0604020202020204" pitchFamily="34" charset="0"/>
              </a:rPr>
              <a:t>Alliteration</a:t>
            </a:r>
          </a:p>
          <a:p>
            <a:r>
              <a:rPr lang="en-GB" sz="3200" dirty="0">
                <a:latin typeface="Arial" panose="020B0604020202020204" pitchFamily="34" charset="0"/>
                <a:cs typeface="Arial" panose="020B0604020202020204" pitchFamily="34" charset="0"/>
              </a:rPr>
              <a:t>Onomatopoeia</a:t>
            </a:r>
          </a:p>
          <a:p>
            <a:r>
              <a:rPr lang="en-GB" sz="3200" dirty="0">
                <a:latin typeface="Arial" panose="020B0604020202020204" pitchFamily="34" charset="0"/>
                <a:cs typeface="Arial" panose="020B0604020202020204" pitchFamily="34" charset="0"/>
              </a:rPr>
              <a:t>Simile</a:t>
            </a:r>
          </a:p>
          <a:p>
            <a:r>
              <a:rPr lang="en-GB" sz="3200" dirty="0">
                <a:latin typeface="Arial" panose="020B0604020202020204" pitchFamily="34" charset="0"/>
                <a:cs typeface="Arial" panose="020B0604020202020204" pitchFamily="34" charset="0"/>
              </a:rPr>
              <a:t>Metaphor </a:t>
            </a:r>
          </a:p>
        </p:txBody>
      </p:sp>
      <p:sp>
        <p:nvSpPr>
          <p:cNvPr id="4" name="Content Placeholder 2"/>
          <p:cNvSpPr txBox="1">
            <a:spLocks/>
          </p:cNvSpPr>
          <p:nvPr/>
        </p:nvSpPr>
        <p:spPr>
          <a:xfrm>
            <a:off x="4503419" y="1825625"/>
            <a:ext cx="6372561" cy="44783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latin typeface="Arial" panose="020B0604020202020204" pitchFamily="34" charset="0"/>
                <a:cs typeface="Arial" panose="020B0604020202020204" pitchFamily="34" charset="0"/>
              </a:rPr>
              <a:t>terrified dull glorious </a:t>
            </a:r>
          </a:p>
          <a:p>
            <a:pPr marL="0" indent="0">
              <a:buNone/>
            </a:pPr>
            <a:r>
              <a:rPr lang="en-GB" sz="3200" dirty="0">
                <a:latin typeface="Arial" panose="020B0604020202020204" pitchFamily="34" charset="0"/>
                <a:cs typeface="Arial" panose="020B0604020202020204" pitchFamily="34" charset="0"/>
              </a:rPr>
              <a:t>sneakily bravely happily </a:t>
            </a:r>
          </a:p>
          <a:p>
            <a:pPr marL="0" indent="0">
              <a:buNone/>
            </a:pPr>
            <a:r>
              <a:rPr lang="en-GB" sz="3200" dirty="0">
                <a:latin typeface="Arial" panose="020B0604020202020204" pitchFamily="34" charset="0"/>
                <a:cs typeface="Arial" panose="020B0604020202020204" pitchFamily="34" charset="0"/>
              </a:rPr>
              <a:t>whispered screamed hurled </a:t>
            </a:r>
          </a:p>
          <a:p>
            <a:pPr marL="0" indent="0">
              <a:buNone/>
            </a:pPr>
            <a:r>
              <a:rPr lang="en-GB" sz="3200" dirty="0">
                <a:latin typeface="Arial" panose="020B0604020202020204" pitchFamily="34" charset="0"/>
                <a:cs typeface="Arial" panose="020B0604020202020204" pitchFamily="34" charset="0"/>
              </a:rPr>
              <a:t>sizzling sun</a:t>
            </a:r>
          </a:p>
          <a:p>
            <a:pPr marL="0" indent="0">
              <a:buNone/>
            </a:pPr>
            <a:r>
              <a:rPr lang="en-GB" sz="3200" dirty="0">
                <a:latin typeface="Arial" panose="020B0604020202020204" pitchFamily="34" charset="0"/>
                <a:cs typeface="Arial" panose="020B0604020202020204" pitchFamily="34" charset="0"/>
              </a:rPr>
              <a:t>whizz</a:t>
            </a:r>
          </a:p>
          <a:p>
            <a:pPr marL="0" indent="0">
              <a:buNone/>
            </a:pPr>
            <a:r>
              <a:rPr lang="en-GB" sz="3200" dirty="0">
                <a:latin typeface="Arial" panose="020B0604020202020204" pitchFamily="34" charset="0"/>
                <a:cs typeface="Arial" panose="020B0604020202020204" pitchFamily="34" charset="0"/>
              </a:rPr>
              <a:t>my jacket is sticking to me like a sharp knife </a:t>
            </a:r>
          </a:p>
          <a:p>
            <a:pPr marL="0" indent="0">
              <a:buNone/>
            </a:pPr>
            <a:r>
              <a:rPr lang="en-GB" sz="3200" dirty="0">
                <a:latin typeface="Arial" panose="020B0604020202020204" pitchFamily="34" charset="0"/>
                <a:cs typeface="Arial" panose="020B0604020202020204" pitchFamily="34" charset="0"/>
              </a:rPr>
              <a:t>the man is a mountain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6683" y="267499"/>
            <a:ext cx="2293397" cy="23616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0649" y="5138569"/>
            <a:ext cx="1719431" cy="171943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632"/>
          <a:stretch/>
        </p:blipFill>
        <p:spPr>
          <a:xfrm>
            <a:off x="9682244" y="2915028"/>
            <a:ext cx="2387836" cy="16695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040" y="4767879"/>
            <a:ext cx="1276350" cy="1905000"/>
          </a:xfrm>
          <a:prstGeom prst="rect">
            <a:avLst/>
          </a:prstGeom>
        </p:spPr>
      </p:pic>
    </p:spTree>
    <p:extLst>
      <p:ext uri="{BB962C8B-B14F-4D97-AF65-F5344CB8AC3E}">
        <p14:creationId xmlns:p14="http://schemas.microsoft.com/office/powerpoint/2010/main" val="413776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74" y="19274"/>
            <a:ext cx="10515600" cy="1325563"/>
          </a:xfrm>
        </p:spPr>
        <p:txBody>
          <a:bodyPr/>
          <a:lstStyle/>
          <a:p>
            <a:r>
              <a:rPr lang="en-GB" b="1" dirty="0">
                <a:latin typeface="Arial" panose="020B0604020202020204" pitchFamily="34" charset="0"/>
                <a:cs typeface="Arial" panose="020B0604020202020204" pitchFamily="34" charset="0"/>
              </a:rPr>
              <a:t>Successful writing has many levels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4" y="1202100"/>
            <a:ext cx="4809871" cy="483294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760"/>
          <a:stretch/>
        </p:blipFill>
        <p:spPr>
          <a:xfrm>
            <a:off x="5454127" y="941294"/>
            <a:ext cx="6486861" cy="2840019"/>
          </a:xfrm>
          <a:prstGeom prst="rect">
            <a:avLst/>
          </a:prstGeom>
        </p:spPr>
      </p:pic>
      <p:sp>
        <p:nvSpPr>
          <p:cNvPr id="6" name="TextBox 5"/>
          <p:cNvSpPr txBox="1"/>
          <p:nvPr/>
        </p:nvSpPr>
        <p:spPr>
          <a:xfrm>
            <a:off x="7723991" y="1265976"/>
            <a:ext cx="3754418"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To get to the top…</a:t>
            </a:r>
          </a:p>
        </p:txBody>
      </p:sp>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129" y="3765153"/>
            <a:ext cx="6486860" cy="30766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01261" y="4168696"/>
            <a:ext cx="4077148" cy="1200329"/>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You must get the foundations right</a:t>
            </a:r>
          </a:p>
        </p:txBody>
      </p:sp>
    </p:spTree>
    <p:extLst>
      <p:ext uri="{BB962C8B-B14F-4D97-AF65-F5344CB8AC3E}">
        <p14:creationId xmlns:p14="http://schemas.microsoft.com/office/powerpoint/2010/main" val="1217076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latin typeface="Arial" panose="020B0604020202020204" pitchFamily="34" charset="0"/>
                <a:cs typeface="Arial" panose="020B0604020202020204" pitchFamily="34" charset="0"/>
              </a:rPr>
              <a:t>Group Activity </a:t>
            </a:r>
          </a:p>
        </p:txBody>
      </p:sp>
      <p:sp>
        <p:nvSpPr>
          <p:cNvPr id="3" name="Content Placeholder 2"/>
          <p:cNvSpPr>
            <a:spLocks noGrp="1"/>
          </p:cNvSpPr>
          <p:nvPr>
            <p:ph idx="1"/>
          </p:nvPr>
        </p:nvSpPr>
        <p:spPr>
          <a:xfrm>
            <a:off x="698351" y="2191385"/>
            <a:ext cx="10515600" cy="4351338"/>
          </a:xfrm>
        </p:spPr>
        <p:txBody>
          <a:bodyPr>
            <a:normAutofit/>
          </a:bodyPr>
          <a:lstStyle/>
          <a:p>
            <a:pPr marL="0" indent="0">
              <a:buNone/>
            </a:pPr>
            <a:r>
              <a:rPr lang="en-GB" sz="4400" dirty="0">
                <a:latin typeface="Arial" panose="020B0604020202020204" pitchFamily="34" charset="0"/>
                <a:cs typeface="Arial" panose="020B0604020202020204" pitchFamily="34" charset="0"/>
              </a:rPr>
              <a:t>Read the sample of writing</a:t>
            </a:r>
          </a:p>
          <a:p>
            <a:pPr marL="0" indent="0">
              <a:buNone/>
            </a:pPr>
            <a:r>
              <a:rPr lang="en-GB" sz="4400" dirty="0">
                <a:latin typeface="Arial" panose="020B0604020202020204" pitchFamily="34" charset="0"/>
                <a:cs typeface="Arial" panose="020B0604020202020204" pitchFamily="34" charset="0"/>
              </a:rPr>
              <a:t>What is good about them?</a:t>
            </a:r>
          </a:p>
          <a:p>
            <a:pPr marL="0" indent="0">
              <a:buNone/>
            </a:pPr>
            <a:r>
              <a:rPr lang="en-GB" sz="4400" dirty="0">
                <a:latin typeface="Arial" panose="020B0604020202020204" pitchFamily="34" charset="0"/>
                <a:cs typeface="Arial" panose="020B0604020202020204" pitchFamily="34" charset="0"/>
              </a:rPr>
              <a:t>Place them in order 1-3 </a:t>
            </a:r>
          </a:p>
        </p:txBody>
      </p:sp>
      <p:pic>
        <p:nvPicPr>
          <p:cNvPr id="5" name="Picture 4"/>
          <p:cNvPicPr>
            <a:picLocks noChangeAspect="1"/>
          </p:cNvPicPr>
          <p:nvPr/>
        </p:nvPicPr>
        <p:blipFill>
          <a:blip r:embed="rId2"/>
          <a:stretch>
            <a:fillRect/>
          </a:stretch>
        </p:blipFill>
        <p:spPr>
          <a:xfrm>
            <a:off x="8046720" y="3098203"/>
            <a:ext cx="3886662" cy="35341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111" y="365124"/>
            <a:ext cx="4650889" cy="24496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352" y="4381806"/>
            <a:ext cx="2324548" cy="22505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088" y="4358952"/>
            <a:ext cx="3292855" cy="2391528"/>
          </a:xfrm>
          <a:prstGeom prst="rect">
            <a:avLst/>
          </a:prstGeom>
        </p:spPr>
      </p:pic>
    </p:spTree>
    <p:extLst>
      <p:ext uri="{BB962C8B-B14F-4D97-AF65-F5344CB8AC3E}">
        <p14:creationId xmlns:p14="http://schemas.microsoft.com/office/powerpoint/2010/main" val="189606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The Journey of My Life </a:t>
            </a:r>
          </a:p>
        </p:txBody>
      </p:sp>
      <p:sp>
        <p:nvSpPr>
          <p:cNvPr id="3" name="Content Placeholder 2"/>
          <p:cNvSpPr>
            <a:spLocks noGrp="1"/>
          </p:cNvSpPr>
          <p:nvPr>
            <p:ph idx="1"/>
          </p:nvPr>
        </p:nvSpPr>
        <p:spPr>
          <a:xfrm>
            <a:off x="742278" y="2003594"/>
            <a:ext cx="11015830" cy="4819427"/>
          </a:xfrm>
        </p:spPr>
        <p:txBody>
          <a:bodyPr>
            <a:normAutofit/>
          </a:bodyPr>
          <a:lstStyle/>
          <a:p>
            <a:pPr marL="0" indent="0">
              <a:buNone/>
            </a:pPr>
            <a:r>
              <a:rPr lang="en-GB" sz="3200" dirty="0">
                <a:latin typeface="Arial" panose="020B0604020202020204" pitchFamily="34" charset="0"/>
                <a:cs typeface="Arial" panose="020B0604020202020204" pitchFamily="34" charset="0"/>
              </a:rPr>
              <a:t>My heart is beating. I feel alone. Cars beep at me as I walk out of the car park. Everywhere I look there is noise.</a:t>
            </a:r>
          </a:p>
          <a:p>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I walk back thirsty and grumpy. Tears roll from my eyes as I give up. The skin on my face is red as a rose.</a:t>
            </a:r>
          </a:p>
          <a:p>
            <a:endParaRPr lang="en-GB" sz="3200" dirty="0">
              <a:latin typeface="Arial" panose="020B0604020202020204" pitchFamily="34" charset="0"/>
              <a:cs typeface="Arial" panose="020B0604020202020204" pitchFamily="34" charset="0"/>
            </a:endParaRPr>
          </a:p>
          <a:p>
            <a:pPr marL="0" indent="0">
              <a:buNone/>
            </a:pPr>
            <a:r>
              <a:rPr lang="en-GB" sz="3200" dirty="0">
                <a:latin typeface="Arial" panose="020B0604020202020204" pitchFamily="34" charset="0"/>
                <a:cs typeface="Arial" panose="020B0604020202020204" pitchFamily="34" charset="0"/>
              </a:rPr>
              <a:t>I hear a voice. It sounds like my dad. Suddenly I see a person coming towards me. It could have been a stranger but it’s daddy! I found you, I found you! </a:t>
            </a:r>
          </a:p>
        </p:txBody>
      </p:sp>
      <p:pic>
        <p:nvPicPr>
          <p:cNvPr id="5" name="Picture 4"/>
          <p:cNvPicPr>
            <a:picLocks noChangeAspect="1"/>
          </p:cNvPicPr>
          <p:nvPr/>
        </p:nvPicPr>
        <p:blipFill>
          <a:blip r:embed="rId2"/>
          <a:stretch>
            <a:fillRect/>
          </a:stretch>
        </p:blipFill>
        <p:spPr>
          <a:xfrm>
            <a:off x="9210170" y="95250"/>
            <a:ext cx="2657475" cy="1733550"/>
          </a:xfrm>
          <a:prstGeom prst="rect">
            <a:avLst/>
          </a:prstGeom>
        </p:spPr>
      </p:pic>
    </p:spTree>
    <p:extLst>
      <p:ext uri="{BB962C8B-B14F-4D97-AF65-F5344CB8AC3E}">
        <p14:creationId xmlns:p14="http://schemas.microsoft.com/office/powerpoint/2010/main" val="294853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latin typeface="Arial" panose="020B0604020202020204" pitchFamily="34" charset="0"/>
                <a:cs typeface="Arial" panose="020B0604020202020204" pitchFamily="34" charset="0"/>
              </a:rPr>
              <a:t>Lost at Sea!</a:t>
            </a:r>
          </a:p>
        </p:txBody>
      </p:sp>
      <p:sp>
        <p:nvSpPr>
          <p:cNvPr id="3" name="Content Placeholder 2"/>
          <p:cNvSpPr>
            <a:spLocks noGrp="1"/>
          </p:cNvSpPr>
          <p:nvPr>
            <p:ph idx="1"/>
          </p:nvPr>
        </p:nvSpPr>
        <p:spPr>
          <a:xfrm>
            <a:off x="838200" y="2070392"/>
            <a:ext cx="10515600" cy="4351338"/>
          </a:xfrm>
        </p:spPr>
        <p:txBody>
          <a:bodyPr/>
          <a:lstStyle/>
          <a:p>
            <a:pPr marL="0" indent="0">
              <a:buNone/>
            </a:pPr>
            <a:r>
              <a:rPr lang="en-GB" dirty="0">
                <a:latin typeface="Arial" panose="020B0604020202020204" pitchFamily="34" charset="0"/>
                <a:cs typeface="Arial" panose="020B0604020202020204" pitchFamily="34" charset="0"/>
              </a:rPr>
              <a:t>It is a sizzling summer’s day. I’m playing with friends and family. Can this day get much better? Giggling and ice-cream equals fun. We all gather around the sea. ‘Jump in!’ I am in up to my neck…</a:t>
            </a:r>
          </a:p>
          <a:p>
            <a:pPr marL="0" indent="0">
              <a:buNone/>
            </a:pPr>
            <a:r>
              <a:rPr lang="en-GB" dirty="0">
                <a:latin typeface="Arial" panose="020B0604020202020204" pitchFamily="34" charset="0"/>
                <a:cs typeface="Arial" panose="020B0604020202020204" pitchFamily="34" charset="0"/>
              </a:rPr>
              <a:t>Splashing about in the water, my life jacket is sticking to me like a sharp knife. Everyone gets out but why can I not? I see a wave come. Can I get away from it in time?</a:t>
            </a:r>
          </a:p>
          <a:p>
            <a:pPr marL="0" indent="0">
              <a:buNone/>
            </a:pPr>
            <a:r>
              <a:rPr lang="en-GB" dirty="0">
                <a:latin typeface="Arial" panose="020B0604020202020204" pitchFamily="34" charset="0"/>
                <a:cs typeface="Arial" panose="020B0604020202020204" pitchFamily="34" charset="0"/>
              </a:rPr>
              <a:t>Up I come from underneath the water. I am lost! No one is around. The sun starts to disappear into the night sky. Will I ever find my family and friends?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0968" y="80192"/>
            <a:ext cx="2717090" cy="1800348"/>
          </a:xfrm>
          <a:prstGeom prst="rect">
            <a:avLst/>
          </a:prstGeom>
        </p:spPr>
      </p:pic>
    </p:spTree>
    <p:extLst>
      <p:ext uri="{BB962C8B-B14F-4D97-AF65-F5344CB8AC3E}">
        <p14:creationId xmlns:p14="http://schemas.microsoft.com/office/powerpoint/2010/main" val="262657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236"/>
            <a:ext cx="10515600" cy="992076"/>
          </a:xfrm>
        </p:spPr>
        <p:txBody>
          <a:bodyPr>
            <a:normAutofit/>
          </a:bodyPr>
          <a:lstStyle/>
          <a:p>
            <a:r>
              <a:rPr lang="en-GB" sz="4000" b="1" dirty="0">
                <a:latin typeface="Arial" panose="020B0604020202020204" pitchFamily="34" charset="0"/>
                <a:cs typeface="Arial" panose="020B0604020202020204" pitchFamily="34" charset="0"/>
              </a:rPr>
              <a:t>A Shadow in the Night.</a:t>
            </a:r>
          </a:p>
        </p:txBody>
      </p:sp>
      <p:sp>
        <p:nvSpPr>
          <p:cNvPr id="4" name="Content Placeholder 2"/>
          <p:cNvSpPr>
            <a:spLocks noGrp="1"/>
          </p:cNvSpPr>
          <p:nvPr>
            <p:ph idx="1"/>
          </p:nvPr>
        </p:nvSpPr>
        <p:spPr>
          <a:xfrm>
            <a:off x="247426" y="753036"/>
            <a:ext cx="11822654" cy="5965115"/>
          </a:xfrm>
        </p:spPr>
        <p:txBody>
          <a:bodyPr>
            <a:normAutofit fontScale="25000" lnSpcReduction="20000"/>
          </a:bodyPr>
          <a:lstStyle/>
          <a:p>
            <a:pPr marL="0" indent="0">
              <a:buNone/>
            </a:pPr>
            <a:r>
              <a:rPr lang="en-GB" sz="3800" dirty="0">
                <a:latin typeface="Arial" panose="020B0604020202020204" pitchFamily="34" charset="0"/>
                <a:cs typeface="Arial" panose="020B0604020202020204" pitchFamily="34" charset="0"/>
              </a:rPr>
              <a:t> </a:t>
            </a:r>
          </a:p>
          <a:p>
            <a:pPr marL="0" indent="0">
              <a:buNone/>
            </a:pPr>
            <a:r>
              <a:rPr lang="en-GB" sz="9600" dirty="0">
                <a:latin typeface="Arial" panose="020B0604020202020204" pitchFamily="34" charset="0"/>
                <a:cs typeface="Arial" panose="020B0604020202020204" pitchFamily="34" charset="0"/>
              </a:rPr>
              <a:t>Stars shine, lost in the night.</a:t>
            </a:r>
          </a:p>
          <a:p>
            <a:pPr marL="0" indent="0">
              <a:buNone/>
            </a:pPr>
            <a:r>
              <a:rPr lang="en-GB" sz="9600" dirty="0">
                <a:latin typeface="Arial" panose="020B0604020202020204" pitchFamily="34" charset="0"/>
                <a:cs typeface="Arial" panose="020B0604020202020204" pitchFamily="34" charset="0"/>
              </a:rPr>
              <a:t> </a:t>
            </a:r>
          </a:p>
          <a:p>
            <a:pPr marL="0" indent="0">
              <a:buNone/>
            </a:pPr>
            <a:r>
              <a:rPr lang="en-GB" sz="9600" dirty="0">
                <a:latin typeface="Arial" panose="020B0604020202020204" pitchFamily="34" charset="0"/>
                <a:cs typeface="Arial" panose="020B0604020202020204" pitchFamily="34" charset="0"/>
              </a:rPr>
              <a:t>I run. The shadow is catching up. I am lost. I can feel the light blow of the wind upon my pale face. I hear the twigs beneath the shadows feet snap. The smell of ivy glides across my nose. I know I must hide, but all that is around me are trees. I have an idea.</a:t>
            </a:r>
          </a:p>
          <a:p>
            <a:pPr marL="0" indent="0">
              <a:buNone/>
            </a:pPr>
            <a:r>
              <a:rPr lang="en-GB" sz="9600" dirty="0">
                <a:latin typeface="Arial" panose="020B0604020202020204" pitchFamily="34" charset="0"/>
                <a:cs typeface="Arial" panose="020B0604020202020204" pitchFamily="34" charset="0"/>
              </a:rPr>
              <a:t> </a:t>
            </a:r>
          </a:p>
          <a:p>
            <a:pPr marL="0" indent="0">
              <a:buNone/>
            </a:pPr>
            <a:r>
              <a:rPr lang="en-GB" sz="9600" dirty="0">
                <a:latin typeface="Arial" panose="020B0604020202020204" pitchFamily="34" charset="0"/>
                <a:cs typeface="Arial" panose="020B0604020202020204" pitchFamily="34" charset="0"/>
              </a:rPr>
              <a:t>Heart in the throat, not able to breathe, I climb up a tree. I can’t see it. The shadow has lost me, I think. No! It has had the same idea I had. It climbs up the next tree. I panic; I hide behind a bunch of leaves. I feel the leaves tickling against my face. It’s eyes whizz past me. I think I’m safe. It starts to climb down but all of a sudden I sneeze. I am as scared as an ant under an elephant’s foot. I fall. My bones ache and it comes towards me. It’s face lights up with glee.</a:t>
            </a:r>
          </a:p>
          <a:p>
            <a:pPr marL="0" indent="0">
              <a:buNone/>
            </a:pPr>
            <a:r>
              <a:rPr lang="en-GB" sz="9600" dirty="0">
                <a:latin typeface="Arial" panose="020B0604020202020204" pitchFamily="34" charset="0"/>
                <a:cs typeface="Arial" panose="020B0604020202020204" pitchFamily="34" charset="0"/>
              </a:rPr>
              <a:t> </a:t>
            </a:r>
          </a:p>
          <a:p>
            <a:pPr marL="0" indent="0">
              <a:buNone/>
            </a:pPr>
            <a:r>
              <a:rPr lang="en-GB" sz="9600" dirty="0">
                <a:latin typeface="Arial" panose="020B0604020202020204" pitchFamily="34" charset="0"/>
                <a:cs typeface="Arial" panose="020B0604020202020204" pitchFamily="34" charset="0"/>
              </a:rPr>
              <a:t>Under the duvet, curtains closed, I start to see familiar colours. I know this sight but I can’t seem to realise where it is. I hear the toilet flush, the kettle’s on. I know where I am…I am in my double bed with my cosy pyjamas against my skin.  </a:t>
            </a:r>
          </a:p>
          <a:p>
            <a:pPr marL="0" indent="0">
              <a:buNone/>
            </a:pPr>
            <a:r>
              <a:rPr lang="en-GB" sz="9600" dirty="0">
                <a:latin typeface="Arial" panose="020B0604020202020204" pitchFamily="34" charset="0"/>
                <a:cs typeface="Arial" panose="020B0604020202020204" pitchFamily="34" charset="0"/>
              </a:rPr>
              <a:t> </a:t>
            </a:r>
          </a:p>
          <a:p>
            <a:pPr marL="0" indent="0">
              <a:buNone/>
            </a:pPr>
            <a:r>
              <a:rPr lang="en-GB" sz="9600" dirty="0">
                <a:latin typeface="Arial" panose="020B0604020202020204" pitchFamily="34" charset="0"/>
                <a:cs typeface="Arial" panose="020B0604020202020204" pitchFamily="34" charset="0"/>
              </a:rPr>
              <a:t>It was all a dream.</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674" y="35406"/>
            <a:ext cx="3364900" cy="1632030"/>
          </a:xfrm>
          <a:prstGeom prst="rect">
            <a:avLst/>
          </a:prstGeom>
        </p:spPr>
      </p:pic>
    </p:spTree>
    <p:extLst>
      <p:ext uri="{BB962C8B-B14F-4D97-AF65-F5344CB8AC3E}">
        <p14:creationId xmlns:p14="http://schemas.microsoft.com/office/powerpoint/2010/main" val="195030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F312D7-CF49-444F-8EDB-D875A9E694DC}"/>
              </a:ext>
            </a:extLst>
          </p:cNvPr>
          <p:cNvPicPr>
            <a:picLocks noGrp="1" noChangeAspect="1"/>
          </p:cNvPicPr>
          <p:nvPr>
            <p:ph idx="1"/>
          </p:nvPr>
        </p:nvPicPr>
        <p:blipFill>
          <a:blip r:embed="rId2"/>
          <a:stretch>
            <a:fillRect/>
          </a:stretch>
        </p:blipFill>
        <p:spPr>
          <a:xfrm>
            <a:off x="211756" y="263717"/>
            <a:ext cx="11686863" cy="5913246"/>
          </a:xfrm>
          <a:prstGeom prst="rect">
            <a:avLst/>
          </a:prstGeom>
        </p:spPr>
      </p:pic>
    </p:spTree>
    <p:extLst>
      <p:ext uri="{BB962C8B-B14F-4D97-AF65-F5344CB8AC3E}">
        <p14:creationId xmlns:p14="http://schemas.microsoft.com/office/powerpoint/2010/main" val="2126605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A5DB9-5C7A-48C0-AF90-D6E73D183111}"/>
              </a:ext>
            </a:extLst>
          </p:cNvPr>
          <p:cNvSpPr>
            <a:spLocks noGrp="1"/>
          </p:cNvSpPr>
          <p:nvPr>
            <p:ph idx="1"/>
          </p:nvPr>
        </p:nvSpPr>
        <p:spPr>
          <a:xfrm>
            <a:off x="636069" y="863917"/>
            <a:ext cx="11106752" cy="5994083"/>
          </a:xfrm>
        </p:spPr>
        <p:txBody>
          <a:bodyPr/>
          <a:lstStyle/>
          <a:p>
            <a:pPr marL="0" indent="0">
              <a:buNone/>
            </a:pPr>
            <a:r>
              <a:rPr lang="en-GB" sz="3600" dirty="0">
                <a:latin typeface="Arial" panose="020B0604020202020204" pitchFamily="34" charset="0"/>
                <a:cs typeface="Arial" panose="020B0604020202020204" pitchFamily="34" charset="0"/>
              </a:rPr>
              <a:t>Storms brewed on the emotionless horizon promising nothing but winds to level even the mightiest of trees. Torrential rain poured down in icy sheets like needles upon my face. The wind didn’t howl, it screamed. The rain was not falling: it was driven, hard, merciless, torrential. The trees did not sway, they creaked, bent and moaned as their fine limbs were ripped away and their autumnal leaves became not confetti, but ammunition in the gale.</a:t>
            </a:r>
          </a:p>
          <a:p>
            <a:endParaRPr lang="en-GB" dirty="0"/>
          </a:p>
        </p:txBody>
      </p:sp>
    </p:spTree>
    <p:extLst>
      <p:ext uri="{BB962C8B-B14F-4D97-AF65-F5344CB8AC3E}">
        <p14:creationId xmlns:p14="http://schemas.microsoft.com/office/powerpoint/2010/main" val="4280810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C8456-91B2-416E-A256-FEB4BEE32B13}"/>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It’s a hot day and I really hate my brother.</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We’re playing Scrabble, that’s how bad it is. It’s a blistering hot afternoon in August. The outside world has faded yellow like an old photograph left in the sun, my body is weak and exhausted from the heat and here we are playing, Scrabble. </a:t>
            </a:r>
          </a:p>
          <a:p>
            <a:pPr marL="0" indent="0">
              <a:buNone/>
            </a:pPr>
            <a:r>
              <a:rPr lang="en-GB" dirty="0">
                <a:latin typeface="Arial" panose="020B0604020202020204" pitchFamily="34" charset="0"/>
                <a:cs typeface="Arial" panose="020B0604020202020204" pitchFamily="34" charset="0"/>
              </a:rPr>
              <a:t>My mum is making us play; she always does. My life is like one massive Scrabble game, gradually letter by letter building my life. </a:t>
            </a:r>
          </a:p>
        </p:txBody>
      </p:sp>
    </p:spTree>
    <p:extLst>
      <p:ext uri="{BB962C8B-B14F-4D97-AF65-F5344CB8AC3E}">
        <p14:creationId xmlns:p14="http://schemas.microsoft.com/office/powerpoint/2010/main" val="358541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37" y="376349"/>
            <a:ext cx="10515600" cy="1325563"/>
          </a:xfrm>
        </p:spPr>
        <p:txBody>
          <a:bodyPr/>
          <a:lstStyle/>
          <a:p>
            <a:r>
              <a:rPr lang="en-GB" b="1" dirty="0">
                <a:latin typeface="Arial" panose="020B0604020202020204" pitchFamily="34" charset="0"/>
                <a:cs typeface="Arial" panose="020B0604020202020204" pitchFamily="34" charset="0"/>
              </a:rPr>
              <a:t>What makes good writing?</a:t>
            </a:r>
          </a:p>
        </p:txBody>
      </p:sp>
      <p:sp>
        <p:nvSpPr>
          <p:cNvPr id="3" name="Content Placeholder 2"/>
          <p:cNvSpPr>
            <a:spLocks noGrp="1"/>
          </p:cNvSpPr>
          <p:nvPr>
            <p:ph idx="1"/>
          </p:nvPr>
        </p:nvSpPr>
        <p:spPr/>
        <p:txBody>
          <a:bodyPr>
            <a:normAutofit/>
          </a:bodyPr>
          <a:lstStyle/>
          <a:p>
            <a:r>
              <a:rPr lang="en-GB" sz="3200" dirty="0">
                <a:latin typeface="Arial" panose="020B0604020202020204" pitchFamily="34" charset="0"/>
                <a:cs typeface="Arial" panose="020B0604020202020204" pitchFamily="34" charset="0"/>
              </a:rPr>
              <a:t>Spelling</a:t>
            </a:r>
          </a:p>
          <a:p>
            <a:r>
              <a:rPr lang="en-GB" sz="3200" dirty="0">
                <a:latin typeface="Arial" panose="020B0604020202020204" pitchFamily="34" charset="0"/>
                <a:cs typeface="Arial" panose="020B0604020202020204" pitchFamily="34" charset="0"/>
              </a:rPr>
              <a:t>Punctuation </a:t>
            </a:r>
          </a:p>
          <a:p>
            <a:r>
              <a:rPr lang="en-GB" sz="3200" dirty="0">
                <a:latin typeface="Arial" panose="020B0604020202020204" pitchFamily="34" charset="0"/>
                <a:cs typeface="Arial" panose="020B0604020202020204" pitchFamily="34" charset="0"/>
              </a:rPr>
              <a:t>Sentences</a:t>
            </a:r>
          </a:p>
          <a:p>
            <a:r>
              <a:rPr lang="en-GB" sz="3200" dirty="0">
                <a:latin typeface="Arial" panose="020B0604020202020204" pitchFamily="34" charset="0"/>
                <a:cs typeface="Arial" panose="020B0604020202020204" pitchFamily="34" charset="0"/>
              </a:rPr>
              <a:t>Paragraphs</a:t>
            </a:r>
          </a:p>
          <a:p>
            <a:r>
              <a:rPr lang="en-GB" sz="3200" dirty="0">
                <a:latin typeface="Arial" panose="020B0604020202020204" pitchFamily="34" charset="0"/>
                <a:cs typeface="Arial" panose="020B0604020202020204" pitchFamily="34" charset="0"/>
              </a:rPr>
              <a:t>Planning</a:t>
            </a:r>
          </a:p>
          <a:p>
            <a:r>
              <a:rPr lang="en-GB" sz="3200" dirty="0">
                <a:latin typeface="Arial" panose="020B0604020202020204" pitchFamily="34" charset="0"/>
                <a:cs typeface="Arial" panose="020B0604020202020204" pitchFamily="34" charset="0"/>
              </a:rPr>
              <a:t>Language Choices</a:t>
            </a:r>
          </a:p>
          <a:p>
            <a:r>
              <a:rPr lang="en-GB" sz="3200" dirty="0">
                <a:latin typeface="Arial" panose="020B0604020202020204" pitchFamily="34" charset="0"/>
                <a:cs typeface="Arial" panose="020B0604020202020204" pitchFamily="34" charset="0"/>
              </a:rPr>
              <a:t>Checking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67" r="7895"/>
          <a:stretch/>
        </p:blipFill>
        <p:spPr>
          <a:xfrm>
            <a:off x="4307849" y="5263665"/>
            <a:ext cx="2366376" cy="15136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928" y="145228"/>
            <a:ext cx="4141693" cy="6658984"/>
          </a:xfrm>
          <a:prstGeom prst="rect">
            <a:avLst/>
          </a:prstGeom>
        </p:spPr>
      </p:pic>
    </p:spTree>
    <p:extLst>
      <p:ext uri="{BB962C8B-B14F-4D97-AF65-F5344CB8AC3E}">
        <p14:creationId xmlns:p14="http://schemas.microsoft.com/office/powerpoint/2010/main" val="286771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9651"/>
          </a:xfrm>
        </p:spPr>
        <p:txBody>
          <a:bodyPr>
            <a:normAutofit/>
          </a:bodyPr>
          <a:lstStyle/>
          <a:p>
            <a:r>
              <a:rPr lang="en-GB" sz="6600" dirty="0">
                <a:latin typeface="Arial" panose="020B0604020202020204" pitchFamily="34" charset="0"/>
                <a:cs typeface="Arial" panose="020B0604020202020204" pitchFamily="34" charset="0"/>
              </a:rPr>
              <a:t>Planning</a:t>
            </a:r>
          </a:p>
        </p:txBody>
      </p:sp>
      <p:sp>
        <p:nvSpPr>
          <p:cNvPr id="3" name="Content Placeholder 2"/>
          <p:cNvSpPr>
            <a:spLocks noGrp="1"/>
          </p:cNvSpPr>
          <p:nvPr>
            <p:ph idx="1"/>
          </p:nvPr>
        </p:nvSpPr>
        <p:spPr>
          <a:xfrm>
            <a:off x="838200" y="1799834"/>
            <a:ext cx="10515600" cy="4491421"/>
          </a:xfrm>
        </p:spPr>
        <p:txBody>
          <a:bodyPr>
            <a:normAutofit/>
          </a:bodyPr>
          <a:lstStyle/>
          <a:p>
            <a:r>
              <a:rPr lang="en-GB" sz="3600" dirty="0">
                <a:latin typeface="Arial" panose="020B0604020202020204" pitchFamily="34" charset="0"/>
                <a:cs typeface="Arial" panose="020B0604020202020204" pitchFamily="34" charset="0"/>
              </a:rPr>
              <a:t>Bullet point list</a:t>
            </a:r>
          </a:p>
          <a:p>
            <a:r>
              <a:rPr lang="en-GB" sz="3600" dirty="0">
                <a:latin typeface="Arial" panose="020B0604020202020204" pitchFamily="34" charset="0"/>
                <a:cs typeface="Arial" panose="020B0604020202020204" pitchFamily="34" charset="0"/>
              </a:rPr>
              <a:t>Spider diagram</a:t>
            </a:r>
          </a:p>
          <a:p>
            <a:r>
              <a:rPr lang="en-GB" sz="3600" dirty="0">
                <a:latin typeface="Arial" panose="020B0604020202020204" pitchFamily="34" charset="0"/>
                <a:cs typeface="Arial" panose="020B0604020202020204" pitchFamily="34" charset="0"/>
              </a:rPr>
              <a:t>Flowchart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587" b="39845"/>
          <a:stretch/>
        </p:blipFill>
        <p:spPr>
          <a:xfrm>
            <a:off x="6638365" y="3704770"/>
            <a:ext cx="5356568" cy="269304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562" t="7529" r="10706" b="16862"/>
          <a:stretch/>
        </p:blipFill>
        <p:spPr>
          <a:xfrm>
            <a:off x="7222397" y="284359"/>
            <a:ext cx="4451970" cy="294759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708" t="8478" r="6227" b="17683"/>
          <a:stretch/>
        </p:blipFill>
        <p:spPr>
          <a:xfrm>
            <a:off x="914400" y="3704770"/>
            <a:ext cx="5238974" cy="3026180"/>
          </a:xfrm>
          <a:prstGeom prst="rect">
            <a:avLst/>
          </a:prstGeom>
        </p:spPr>
      </p:pic>
    </p:spTree>
    <p:extLst>
      <p:ext uri="{BB962C8B-B14F-4D97-AF65-F5344CB8AC3E}">
        <p14:creationId xmlns:p14="http://schemas.microsoft.com/office/powerpoint/2010/main" val="253380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67340" y="2855646"/>
            <a:ext cx="3001383" cy="11295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An Exciting Surprise</a:t>
            </a:r>
          </a:p>
        </p:txBody>
      </p:sp>
      <p:cxnSp>
        <p:nvCxnSpPr>
          <p:cNvPr id="6" name="Straight Arrow Connector 5"/>
          <p:cNvCxnSpPr/>
          <p:nvPr/>
        </p:nvCxnSpPr>
        <p:spPr>
          <a:xfrm flipV="1">
            <a:off x="6474089" y="1904539"/>
            <a:ext cx="882347" cy="963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59706" y="1588995"/>
            <a:ext cx="1538344" cy="369332"/>
          </a:xfrm>
          <a:prstGeom prst="rect">
            <a:avLst/>
          </a:prstGeom>
          <a:noFill/>
        </p:spPr>
        <p:txBody>
          <a:bodyPr wrap="square" rtlCol="0">
            <a:spAutoFit/>
          </a:bodyPr>
          <a:lstStyle/>
          <a:p>
            <a:r>
              <a:rPr lang="en-GB" dirty="0"/>
              <a:t>Birthday</a:t>
            </a:r>
          </a:p>
        </p:txBody>
      </p:sp>
      <p:cxnSp>
        <p:nvCxnSpPr>
          <p:cNvPr id="11" name="Straight Arrow Connector 10"/>
          <p:cNvCxnSpPr/>
          <p:nvPr/>
        </p:nvCxnSpPr>
        <p:spPr>
          <a:xfrm>
            <a:off x="7938470" y="1960251"/>
            <a:ext cx="525331" cy="371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83524" y="2274490"/>
            <a:ext cx="1538344" cy="369332"/>
          </a:xfrm>
          <a:prstGeom prst="rect">
            <a:avLst/>
          </a:prstGeom>
          <a:noFill/>
        </p:spPr>
        <p:txBody>
          <a:bodyPr wrap="square" rtlCol="0">
            <a:spAutoFit/>
          </a:bodyPr>
          <a:lstStyle/>
          <a:p>
            <a:r>
              <a:rPr lang="en-GB" dirty="0"/>
              <a:t>No party!!</a:t>
            </a:r>
          </a:p>
        </p:txBody>
      </p:sp>
      <p:cxnSp>
        <p:nvCxnSpPr>
          <p:cNvPr id="15" name="Straight Arrow Connector 14"/>
          <p:cNvCxnSpPr/>
          <p:nvPr/>
        </p:nvCxnSpPr>
        <p:spPr>
          <a:xfrm flipV="1">
            <a:off x="7154764" y="3223517"/>
            <a:ext cx="1239560" cy="80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394324" y="3040125"/>
            <a:ext cx="1538344" cy="369332"/>
          </a:xfrm>
          <a:prstGeom prst="rect">
            <a:avLst/>
          </a:prstGeom>
          <a:noFill/>
        </p:spPr>
        <p:txBody>
          <a:bodyPr wrap="square" rtlCol="0">
            <a:spAutoFit/>
          </a:bodyPr>
          <a:lstStyle/>
          <a:p>
            <a:r>
              <a:rPr lang="en-GB" dirty="0"/>
              <a:t>Getting old </a:t>
            </a:r>
          </a:p>
        </p:txBody>
      </p:sp>
      <p:cxnSp>
        <p:nvCxnSpPr>
          <p:cNvPr id="19" name="Straight Arrow Connector 18"/>
          <p:cNvCxnSpPr>
            <a:endCxn id="20" idx="1"/>
          </p:cNvCxnSpPr>
          <p:nvPr/>
        </p:nvCxnSpPr>
        <p:spPr>
          <a:xfrm>
            <a:off x="7282927" y="3707503"/>
            <a:ext cx="1351205" cy="292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634132" y="3815603"/>
            <a:ext cx="1538344" cy="369332"/>
          </a:xfrm>
          <a:prstGeom prst="rect">
            <a:avLst/>
          </a:prstGeom>
          <a:noFill/>
        </p:spPr>
        <p:txBody>
          <a:bodyPr wrap="square" rtlCol="0">
            <a:spAutoFit/>
          </a:bodyPr>
          <a:lstStyle/>
          <a:p>
            <a:r>
              <a:rPr lang="en-GB" dirty="0"/>
              <a:t>Hate surprises</a:t>
            </a:r>
          </a:p>
        </p:txBody>
      </p:sp>
      <p:cxnSp>
        <p:nvCxnSpPr>
          <p:cNvPr id="21" name="Straight Arrow Connector 20"/>
          <p:cNvCxnSpPr/>
          <p:nvPr/>
        </p:nvCxnSpPr>
        <p:spPr>
          <a:xfrm>
            <a:off x="9864762" y="4134928"/>
            <a:ext cx="1099733" cy="718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964495" y="4689470"/>
            <a:ext cx="1538344" cy="646331"/>
          </a:xfrm>
          <a:prstGeom prst="rect">
            <a:avLst/>
          </a:prstGeom>
          <a:noFill/>
        </p:spPr>
        <p:txBody>
          <a:bodyPr wrap="square" rtlCol="0">
            <a:spAutoFit/>
          </a:bodyPr>
          <a:lstStyle/>
          <a:p>
            <a:r>
              <a:rPr lang="en-GB" dirty="0"/>
              <a:t>Warned family </a:t>
            </a:r>
          </a:p>
        </p:txBody>
      </p:sp>
      <p:cxnSp>
        <p:nvCxnSpPr>
          <p:cNvPr id="24" name="Straight Arrow Connector 23"/>
          <p:cNvCxnSpPr/>
          <p:nvPr/>
        </p:nvCxnSpPr>
        <p:spPr>
          <a:xfrm flipH="1" flipV="1">
            <a:off x="4720007" y="1660973"/>
            <a:ext cx="682797" cy="1194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872426" y="1189637"/>
            <a:ext cx="2059418" cy="369332"/>
          </a:xfrm>
          <a:prstGeom prst="rect">
            <a:avLst/>
          </a:prstGeom>
          <a:noFill/>
        </p:spPr>
        <p:txBody>
          <a:bodyPr wrap="square" rtlCol="0">
            <a:spAutoFit/>
          </a:bodyPr>
          <a:lstStyle/>
          <a:p>
            <a:r>
              <a:rPr lang="en-GB" dirty="0"/>
              <a:t>Really enjoyed it </a:t>
            </a:r>
          </a:p>
        </p:txBody>
      </p:sp>
      <p:cxnSp>
        <p:nvCxnSpPr>
          <p:cNvPr id="27" name="Straight Arrow Connector 26"/>
          <p:cNvCxnSpPr>
            <a:stCxn id="4" idx="1"/>
          </p:cNvCxnSpPr>
          <p:nvPr/>
        </p:nvCxnSpPr>
        <p:spPr>
          <a:xfrm flipH="1" flipV="1">
            <a:off x="3105515" y="2427814"/>
            <a:ext cx="1601367" cy="593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00522" y="2150066"/>
            <a:ext cx="992847" cy="369332"/>
          </a:xfrm>
          <a:prstGeom prst="rect">
            <a:avLst/>
          </a:prstGeom>
          <a:noFill/>
        </p:spPr>
        <p:txBody>
          <a:bodyPr wrap="square" rtlCol="0">
            <a:spAutoFit/>
          </a:bodyPr>
          <a:lstStyle/>
          <a:p>
            <a:r>
              <a:rPr lang="en-GB" dirty="0"/>
              <a:t>Cake </a:t>
            </a:r>
          </a:p>
        </p:txBody>
      </p:sp>
      <p:sp>
        <p:nvSpPr>
          <p:cNvPr id="30" name="TextBox 29"/>
          <p:cNvSpPr txBox="1"/>
          <p:nvPr/>
        </p:nvSpPr>
        <p:spPr>
          <a:xfrm>
            <a:off x="942527" y="2898313"/>
            <a:ext cx="1389078" cy="646331"/>
          </a:xfrm>
          <a:prstGeom prst="rect">
            <a:avLst/>
          </a:prstGeom>
          <a:noFill/>
        </p:spPr>
        <p:txBody>
          <a:bodyPr wrap="square" rtlCol="0">
            <a:spAutoFit/>
          </a:bodyPr>
          <a:lstStyle/>
          <a:p>
            <a:r>
              <a:rPr lang="en-GB" dirty="0"/>
              <a:t>Lots of candles </a:t>
            </a:r>
          </a:p>
        </p:txBody>
      </p:sp>
      <p:cxnSp>
        <p:nvCxnSpPr>
          <p:cNvPr id="33" name="Straight Arrow Connector 32"/>
          <p:cNvCxnSpPr/>
          <p:nvPr/>
        </p:nvCxnSpPr>
        <p:spPr>
          <a:xfrm flipH="1">
            <a:off x="1727275" y="2533603"/>
            <a:ext cx="564108" cy="289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2"/>
          </p:cNvCxnSpPr>
          <p:nvPr/>
        </p:nvCxnSpPr>
        <p:spPr>
          <a:xfrm flipH="1">
            <a:off x="2386319" y="3420423"/>
            <a:ext cx="1881021" cy="564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38758" y="3965285"/>
            <a:ext cx="992847" cy="369332"/>
          </a:xfrm>
          <a:prstGeom prst="rect">
            <a:avLst/>
          </a:prstGeom>
          <a:noFill/>
        </p:spPr>
        <p:txBody>
          <a:bodyPr wrap="square" rtlCol="0">
            <a:spAutoFit/>
          </a:bodyPr>
          <a:lstStyle/>
          <a:p>
            <a:r>
              <a:rPr lang="en-GB" dirty="0"/>
              <a:t>Setting</a:t>
            </a:r>
          </a:p>
        </p:txBody>
      </p:sp>
      <p:cxnSp>
        <p:nvCxnSpPr>
          <p:cNvPr id="42" name="Straight Arrow Connector 41"/>
          <p:cNvCxnSpPr/>
          <p:nvPr/>
        </p:nvCxnSpPr>
        <p:spPr>
          <a:xfrm>
            <a:off x="1782011" y="4323693"/>
            <a:ext cx="106339" cy="356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20387" y="4689470"/>
            <a:ext cx="1551222" cy="369332"/>
          </a:xfrm>
          <a:prstGeom prst="rect">
            <a:avLst/>
          </a:prstGeom>
          <a:noFill/>
        </p:spPr>
        <p:txBody>
          <a:bodyPr wrap="square" rtlCol="0">
            <a:spAutoFit/>
          </a:bodyPr>
          <a:lstStyle/>
          <a:p>
            <a:r>
              <a:rPr lang="en-GB" dirty="0"/>
              <a:t>restaurant</a:t>
            </a:r>
          </a:p>
        </p:txBody>
      </p:sp>
      <p:cxnSp>
        <p:nvCxnSpPr>
          <p:cNvPr id="46" name="Straight Arrow Connector 45"/>
          <p:cNvCxnSpPr/>
          <p:nvPr/>
        </p:nvCxnSpPr>
        <p:spPr>
          <a:xfrm flipH="1">
            <a:off x="3902086" y="4000269"/>
            <a:ext cx="942636" cy="1070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36104" y="5219281"/>
            <a:ext cx="1371824" cy="646331"/>
          </a:xfrm>
          <a:prstGeom prst="rect">
            <a:avLst/>
          </a:prstGeom>
          <a:noFill/>
        </p:spPr>
        <p:txBody>
          <a:bodyPr wrap="square" rtlCol="0">
            <a:spAutoFit/>
          </a:bodyPr>
          <a:lstStyle/>
          <a:p>
            <a:r>
              <a:rPr lang="en-GB" dirty="0"/>
              <a:t>Family and Friends </a:t>
            </a:r>
          </a:p>
        </p:txBody>
      </p:sp>
      <p:cxnSp>
        <p:nvCxnSpPr>
          <p:cNvPr id="49" name="Straight Arrow Connector 48"/>
          <p:cNvCxnSpPr>
            <a:stCxn id="4" idx="4"/>
          </p:cNvCxnSpPr>
          <p:nvPr/>
        </p:nvCxnSpPr>
        <p:spPr>
          <a:xfrm>
            <a:off x="5768032" y="3985199"/>
            <a:ext cx="299217" cy="1225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475363" y="5418149"/>
            <a:ext cx="1981088" cy="369332"/>
          </a:xfrm>
          <a:prstGeom prst="rect">
            <a:avLst/>
          </a:prstGeom>
          <a:noFill/>
        </p:spPr>
        <p:txBody>
          <a:bodyPr wrap="square" rtlCol="0">
            <a:spAutoFit/>
          </a:bodyPr>
          <a:lstStyle/>
          <a:p>
            <a:r>
              <a:rPr lang="en-GB" dirty="0"/>
              <a:t>Unexpected </a:t>
            </a:r>
          </a:p>
        </p:txBody>
      </p:sp>
      <p:cxnSp>
        <p:nvCxnSpPr>
          <p:cNvPr id="52" name="Straight Arrow Connector 51"/>
          <p:cNvCxnSpPr/>
          <p:nvPr/>
        </p:nvCxnSpPr>
        <p:spPr>
          <a:xfrm>
            <a:off x="6712786" y="5732672"/>
            <a:ext cx="973615" cy="38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838334" y="6104853"/>
            <a:ext cx="1981088" cy="369332"/>
          </a:xfrm>
          <a:prstGeom prst="rect">
            <a:avLst/>
          </a:prstGeom>
          <a:noFill/>
        </p:spPr>
        <p:txBody>
          <a:bodyPr wrap="square" rtlCol="0">
            <a:spAutoFit/>
          </a:bodyPr>
          <a:lstStyle/>
          <a:p>
            <a:r>
              <a:rPr lang="en-GB" dirty="0"/>
              <a:t>Complete shock </a:t>
            </a:r>
          </a:p>
        </p:txBody>
      </p:sp>
      <p:cxnSp>
        <p:nvCxnSpPr>
          <p:cNvPr id="56" name="Straight Arrow Connector 55"/>
          <p:cNvCxnSpPr/>
          <p:nvPr/>
        </p:nvCxnSpPr>
        <p:spPr>
          <a:xfrm>
            <a:off x="8483524" y="6280046"/>
            <a:ext cx="8154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345257" y="6113192"/>
            <a:ext cx="1981088" cy="369332"/>
          </a:xfrm>
          <a:prstGeom prst="rect">
            <a:avLst/>
          </a:prstGeom>
          <a:noFill/>
        </p:spPr>
        <p:txBody>
          <a:bodyPr wrap="square" rtlCol="0">
            <a:spAutoFit/>
          </a:bodyPr>
          <a:lstStyle/>
          <a:p>
            <a:r>
              <a:rPr lang="en-GB" dirty="0"/>
              <a:t>Shaking  </a:t>
            </a:r>
          </a:p>
        </p:txBody>
      </p:sp>
      <p:cxnSp>
        <p:nvCxnSpPr>
          <p:cNvPr id="64" name="Straight Arrow Connector 63"/>
          <p:cNvCxnSpPr/>
          <p:nvPr/>
        </p:nvCxnSpPr>
        <p:spPr>
          <a:xfrm flipH="1">
            <a:off x="5962538" y="6365008"/>
            <a:ext cx="8303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595571" y="6180342"/>
            <a:ext cx="2498303" cy="369332"/>
          </a:xfrm>
          <a:prstGeom prst="rect">
            <a:avLst/>
          </a:prstGeom>
          <a:noFill/>
        </p:spPr>
        <p:txBody>
          <a:bodyPr wrap="square" rtlCol="0">
            <a:spAutoFit/>
          </a:bodyPr>
          <a:lstStyle/>
          <a:p>
            <a:r>
              <a:rPr lang="en-GB" dirty="0"/>
              <a:t>Entrance to restaurant </a:t>
            </a:r>
          </a:p>
        </p:txBody>
      </p:sp>
      <p:cxnSp>
        <p:nvCxnSpPr>
          <p:cNvPr id="71" name="Straight Arrow Connector 70"/>
          <p:cNvCxnSpPr/>
          <p:nvPr/>
        </p:nvCxnSpPr>
        <p:spPr>
          <a:xfrm>
            <a:off x="6725743" y="3862320"/>
            <a:ext cx="851786" cy="708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77529" y="4483645"/>
            <a:ext cx="1538344" cy="369332"/>
          </a:xfrm>
          <a:prstGeom prst="rect">
            <a:avLst/>
          </a:prstGeom>
          <a:noFill/>
        </p:spPr>
        <p:txBody>
          <a:bodyPr wrap="square" rtlCol="0">
            <a:spAutoFit/>
          </a:bodyPr>
          <a:lstStyle/>
          <a:p>
            <a:r>
              <a:rPr lang="en-GB" dirty="0"/>
              <a:t>Decoy </a:t>
            </a:r>
          </a:p>
        </p:txBody>
      </p:sp>
      <p:cxnSp>
        <p:nvCxnSpPr>
          <p:cNvPr id="88" name="Straight Arrow Connector 87"/>
          <p:cNvCxnSpPr/>
          <p:nvPr/>
        </p:nvCxnSpPr>
        <p:spPr>
          <a:xfrm>
            <a:off x="8051484" y="4846365"/>
            <a:ext cx="549867" cy="271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8483524" y="5084418"/>
            <a:ext cx="1835160" cy="369332"/>
          </a:xfrm>
          <a:prstGeom prst="rect">
            <a:avLst/>
          </a:prstGeom>
          <a:noFill/>
        </p:spPr>
        <p:txBody>
          <a:bodyPr wrap="square" rtlCol="0">
            <a:spAutoFit/>
          </a:bodyPr>
          <a:lstStyle/>
          <a:p>
            <a:r>
              <a:rPr lang="en-GB" dirty="0"/>
              <a:t>Away for the day</a:t>
            </a:r>
          </a:p>
        </p:txBody>
      </p:sp>
      <p:cxnSp>
        <p:nvCxnSpPr>
          <p:cNvPr id="91" name="Straight Arrow Connector 90"/>
          <p:cNvCxnSpPr>
            <a:endCxn id="94" idx="1"/>
          </p:cNvCxnSpPr>
          <p:nvPr/>
        </p:nvCxnSpPr>
        <p:spPr>
          <a:xfrm>
            <a:off x="9759958" y="5385307"/>
            <a:ext cx="558726" cy="480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0318684" y="5680946"/>
            <a:ext cx="1538344" cy="369332"/>
          </a:xfrm>
          <a:prstGeom prst="rect">
            <a:avLst/>
          </a:prstGeom>
          <a:noFill/>
        </p:spPr>
        <p:txBody>
          <a:bodyPr wrap="square" rtlCol="0">
            <a:spAutoFit/>
          </a:bodyPr>
          <a:lstStyle/>
          <a:p>
            <a:r>
              <a:rPr lang="en-GB" dirty="0"/>
              <a:t>Relief</a:t>
            </a:r>
          </a:p>
        </p:txBody>
      </p:sp>
      <p:pic>
        <p:nvPicPr>
          <p:cNvPr id="106" name="Picture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4952" y="22038"/>
            <a:ext cx="1816332" cy="2961411"/>
          </a:xfrm>
          <a:prstGeom prst="rect">
            <a:avLst/>
          </a:prstGeom>
        </p:spPr>
      </p:pic>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057" y="229990"/>
            <a:ext cx="2938969" cy="1987504"/>
          </a:xfrm>
          <a:prstGeom prst="rect">
            <a:avLst/>
          </a:prstGeom>
        </p:spPr>
      </p:pic>
      <p:pic>
        <p:nvPicPr>
          <p:cNvPr id="108" name="Picture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25" y="4951528"/>
            <a:ext cx="1911854" cy="1855065"/>
          </a:xfrm>
          <a:prstGeom prst="rect">
            <a:avLst/>
          </a:prstGeom>
        </p:spPr>
      </p:pic>
      <p:pic>
        <p:nvPicPr>
          <p:cNvPr id="109" name="Picture 108"/>
          <p:cNvPicPr>
            <a:picLocks noChangeAspect="1"/>
          </p:cNvPicPr>
          <p:nvPr/>
        </p:nvPicPr>
        <p:blipFill rotWithShape="1">
          <a:blip r:embed="rId5">
            <a:extLst>
              <a:ext uri="{28A0092B-C50C-407E-A947-70E740481C1C}">
                <a14:useLocalDpi xmlns:a14="http://schemas.microsoft.com/office/drawing/2010/main" val="0"/>
              </a:ext>
            </a:extLst>
          </a:blip>
          <a:srcRect b="8398"/>
          <a:stretch/>
        </p:blipFill>
        <p:spPr>
          <a:xfrm>
            <a:off x="5931844" y="79348"/>
            <a:ext cx="2962248" cy="1563552"/>
          </a:xfrm>
          <a:prstGeom prst="rect">
            <a:avLst/>
          </a:prstGeom>
        </p:spPr>
      </p:pic>
      <p:pic>
        <p:nvPicPr>
          <p:cNvPr id="111" name="Picture 110"/>
          <p:cNvPicPr>
            <a:picLocks noChangeAspect="1"/>
          </p:cNvPicPr>
          <p:nvPr/>
        </p:nvPicPr>
        <p:blipFill rotWithShape="1">
          <a:blip r:embed="rId6"/>
          <a:srcRect b="7712"/>
          <a:stretch/>
        </p:blipFill>
        <p:spPr>
          <a:xfrm>
            <a:off x="10998997" y="5453750"/>
            <a:ext cx="1096519" cy="1352843"/>
          </a:xfrm>
          <a:prstGeom prst="rect">
            <a:avLst/>
          </a:prstGeom>
        </p:spPr>
      </p:pic>
    </p:spTree>
    <p:extLst>
      <p:ext uri="{BB962C8B-B14F-4D97-AF65-F5344CB8AC3E}">
        <p14:creationId xmlns:p14="http://schemas.microsoft.com/office/powerpoint/2010/main" val="1622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EA6A69-ADF4-4869-895C-40844F26DC52}"/>
              </a:ext>
            </a:extLst>
          </p:cNvPr>
          <p:cNvSpPr>
            <a:spLocks noGrp="1"/>
          </p:cNvSpPr>
          <p:nvPr>
            <p:ph idx="1"/>
          </p:nvPr>
        </p:nvSpPr>
        <p:spPr>
          <a:xfrm>
            <a:off x="673768" y="500514"/>
            <a:ext cx="11165306" cy="6246795"/>
          </a:xfrm>
        </p:spPr>
        <p:txBody>
          <a:bodyPr>
            <a:normAutofit/>
          </a:bodyPr>
          <a:lstStyle/>
          <a:p>
            <a:r>
              <a:rPr lang="en-US" dirty="0">
                <a:latin typeface="Arial" panose="020B0604020202020204" pitchFamily="34" charset="0"/>
                <a:cs typeface="Arial" panose="020B0604020202020204" pitchFamily="34" charset="0"/>
              </a:rPr>
              <a:t>Writing a story opening:</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objective is to make the reader want to keep reading</a:t>
            </a: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Make it dramatic, informative or exciting using at least one of the 4 components discussed.</a:t>
            </a:r>
            <a:endParaRPr lang="en-GB"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Describing a character</a:t>
            </a:r>
            <a:endParaRPr lang="en-GB"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Describing a setting</a:t>
            </a:r>
            <a:endParaRPr lang="en-GB"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Start with an action</a:t>
            </a:r>
            <a:endParaRPr lang="en-GB"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Start with some dialogue</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6112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16E5B-2B77-4FED-91C5-DCCC38BDD8BA}"/>
              </a:ext>
            </a:extLst>
          </p:cNvPr>
          <p:cNvSpPr>
            <a:spLocks noGrp="1"/>
          </p:cNvSpPr>
          <p:nvPr>
            <p:ph idx="1"/>
          </p:nvPr>
        </p:nvSpPr>
        <p:spPr>
          <a:xfrm>
            <a:off x="770823" y="776472"/>
            <a:ext cx="11203004" cy="4351338"/>
          </a:xfrm>
        </p:spPr>
        <p:txBody>
          <a:bodyPr>
            <a:normAutofit/>
          </a:bodyPr>
          <a:lstStyle/>
          <a:p>
            <a:pPr marL="0" indent="0">
              <a:buNone/>
            </a:pPr>
            <a:endParaRPr lang="en-GB" sz="3200" dirty="0">
              <a:latin typeface="Arial" panose="020B0604020202020204" pitchFamily="34" charset="0"/>
              <a:cs typeface="Arial" panose="020B0604020202020204" pitchFamily="34" charset="0"/>
            </a:endParaRPr>
          </a:p>
          <a:p>
            <a:r>
              <a:rPr lang="en-US" sz="3200" b="1" u="sng" dirty="0">
                <a:latin typeface="Arial" panose="020B0604020202020204" pitchFamily="34" charset="0"/>
                <a:cs typeface="Arial" panose="020B0604020202020204" pitchFamily="34" charset="0"/>
              </a:rPr>
              <a:t>Setting:</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Could you give the reader information about the setting:– </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Where and when is it based? What time of year (or season)</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What can you see, hear, smell or touch? </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What would the audience see if they were standing there?</a:t>
            </a:r>
            <a:endParaRPr lang="en-GB" sz="3200" dirty="0">
              <a:latin typeface="Arial" panose="020B0604020202020204" pitchFamily="34" charset="0"/>
              <a:cs typeface="Arial" panose="020B0604020202020204" pitchFamily="34" charset="0"/>
            </a:endParaRPr>
          </a:p>
          <a:p>
            <a:endParaRPr lang="en-GB" dirty="0"/>
          </a:p>
        </p:txBody>
      </p:sp>
      <p:pic>
        <p:nvPicPr>
          <p:cNvPr id="2" name="Picture 1">
            <a:extLst>
              <a:ext uri="{FF2B5EF4-FFF2-40B4-BE49-F238E27FC236}">
                <a16:creationId xmlns:a16="http://schemas.microsoft.com/office/drawing/2014/main" id="{86303B9C-3E25-4CE2-9552-0777C60E48F0}"/>
              </a:ext>
            </a:extLst>
          </p:cNvPr>
          <p:cNvPicPr>
            <a:picLocks noChangeAspect="1"/>
          </p:cNvPicPr>
          <p:nvPr/>
        </p:nvPicPr>
        <p:blipFill rotWithShape="1">
          <a:blip r:embed="rId2"/>
          <a:srcRect l="25658" t="24387" r="8816" b="10315"/>
          <a:stretch/>
        </p:blipFill>
        <p:spPr>
          <a:xfrm>
            <a:off x="6574055" y="4177364"/>
            <a:ext cx="5159140" cy="2497756"/>
          </a:xfrm>
          <a:prstGeom prst="rect">
            <a:avLst/>
          </a:prstGeom>
        </p:spPr>
      </p:pic>
      <p:pic>
        <p:nvPicPr>
          <p:cNvPr id="4" name="Picture 3">
            <a:extLst>
              <a:ext uri="{FF2B5EF4-FFF2-40B4-BE49-F238E27FC236}">
                <a16:creationId xmlns:a16="http://schemas.microsoft.com/office/drawing/2014/main" id="{786E5058-BD09-4875-A6CC-168A00784211}"/>
              </a:ext>
            </a:extLst>
          </p:cNvPr>
          <p:cNvPicPr>
            <a:picLocks noChangeAspect="1"/>
          </p:cNvPicPr>
          <p:nvPr/>
        </p:nvPicPr>
        <p:blipFill rotWithShape="1">
          <a:blip r:embed="rId3"/>
          <a:srcRect l="25500" t="24387" r="8112" b="9754"/>
          <a:stretch/>
        </p:blipFill>
        <p:spPr>
          <a:xfrm>
            <a:off x="1038686" y="4177365"/>
            <a:ext cx="5057314" cy="2497756"/>
          </a:xfrm>
          <a:prstGeom prst="rect">
            <a:avLst/>
          </a:prstGeom>
        </p:spPr>
      </p:pic>
      <p:pic>
        <p:nvPicPr>
          <p:cNvPr id="6" name="Picture 5">
            <a:extLst>
              <a:ext uri="{FF2B5EF4-FFF2-40B4-BE49-F238E27FC236}">
                <a16:creationId xmlns:a16="http://schemas.microsoft.com/office/drawing/2014/main" id="{44419349-4A58-46B5-89C6-50C99D0261D7}"/>
              </a:ext>
            </a:extLst>
          </p:cNvPr>
          <p:cNvPicPr>
            <a:picLocks noChangeAspect="1"/>
          </p:cNvPicPr>
          <p:nvPr/>
        </p:nvPicPr>
        <p:blipFill rotWithShape="1">
          <a:blip r:embed="rId4"/>
          <a:srcRect l="26131" t="24389" r="8737" b="10595"/>
          <a:stretch/>
        </p:blipFill>
        <p:spPr>
          <a:xfrm>
            <a:off x="8727553" y="182880"/>
            <a:ext cx="3124002" cy="1754155"/>
          </a:xfrm>
          <a:prstGeom prst="rect">
            <a:avLst/>
          </a:prstGeom>
        </p:spPr>
      </p:pic>
    </p:spTree>
    <p:extLst>
      <p:ext uri="{BB962C8B-B14F-4D97-AF65-F5344CB8AC3E}">
        <p14:creationId xmlns:p14="http://schemas.microsoft.com/office/powerpoint/2010/main" val="26146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BF16A-EBEB-4717-B925-BE940B8C3DCD}"/>
              </a:ext>
            </a:extLst>
          </p:cNvPr>
          <p:cNvSpPr>
            <a:spLocks noGrp="1"/>
          </p:cNvSpPr>
          <p:nvPr>
            <p:ph idx="1"/>
          </p:nvPr>
        </p:nvSpPr>
        <p:spPr>
          <a:xfrm>
            <a:off x="838200" y="837398"/>
            <a:ext cx="10515600" cy="5339565"/>
          </a:xfrm>
        </p:spPr>
        <p:txBody>
          <a:bodyPr>
            <a:normAutofit/>
          </a:bodyPr>
          <a:lstStyle/>
          <a:p>
            <a:r>
              <a:rPr lang="en-US" sz="3200" b="1" u="sng" dirty="0">
                <a:latin typeface="Arial" panose="020B0604020202020204" pitchFamily="34" charset="0"/>
                <a:cs typeface="Arial" panose="020B0604020202020204" pitchFamily="34" charset="0"/>
              </a:rPr>
              <a:t>Character:</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Could you introduce a character (or more than one)? Tell the audience about character, their name, something about them that is </a:t>
            </a:r>
            <a:r>
              <a:rPr lang="en-US" sz="3200" b="1" u="sng" dirty="0">
                <a:latin typeface="Arial" panose="020B0604020202020204" pitchFamily="34" charset="0"/>
                <a:cs typeface="Arial" panose="020B0604020202020204" pitchFamily="34" charset="0"/>
              </a:rPr>
              <a:t>relevant to the story</a:t>
            </a:r>
            <a:r>
              <a:rPr lang="en-US" sz="3200" u="sng"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Could you tell us about their past, something interesting that will be impact on what happens? Or something that will explain why something will happen?</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If you are writing about conflict it could be about their experience of the war, how it has affected their family</a:t>
            </a:r>
            <a:endParaRPr lang="en-GB" sz="3200" dirty="0">
              <a:latin typeface="Arial" panose="020B0604020202020204" pitchFamily="34" charset="0"/>
              <a:cs typeface="Arial" panose="020B0604020202020204" pitchFamily="34" charset="0"/>
            </a:endParaRPr>
          </a:p>
          <a:p>
            <a:endParaRPr lang="en-GB" dirty="0"/>
          </a:p>
        </p:txBody>
      </p:sp>
      <p:pic>
        <p:nvPicPr>
          <p:cNvPr id="4" name="Picture 3" descr="image005">
            <a:extLst>
              <a:ext uri="{FF2B5EF4-FFF2-40B4-BE49-F238E27FC236}">
                <a16:creationId xmlns:a16="http://schemas.microsoft.com/office/drawing/2014/main" id="{DDEB1A84-7965-4DC9-A165-0042E5A31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3826" y="4158113"/>
            <a:ext cx="1418174" cy="256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FC2A75-7B6F-466F-A475-04688D6013CD}"/>
              </a:ext>
            </a:extLst>
          </p:cNvPr>
          <p:cNvPicPr>
            <a:picLocks noChangeAspect="1"/>
          </p:cNvPicPr>
          <p:nvPr/>
        </p:nvPicPr>
        <p:blipFill>
          <a:blip r:embed="rId3"/>
          <a:stretch>
            <a:fillRect/>
          </a:stretch>
        </p:blipFill>
        <p:spPr>
          <a:xfrm>
            <a:off x="838200" y="5251520"/>
            <a:ext cx="1487795" cy="1467958"/>
          </a:xfrm>
          <a:prstGeom prst="rect">
            <a:avLst/>
          </a:prstGeom>
        </p:spPr>
      </p:pic>
      <p:pic>
        <p:nvPicPr>
          <p:cNvPr id="6" name="Picture 5">
            <a:extLst>
              <a:ext uri="{FF2B5EF4-FFF2-40B4-BE49-F238E27FC236}">
                <a16:creationId xmlns:a16="http://schemas.microsoft.com/office/drawing/2014/main" id="{BCC4A2E3-FFE1-4F1D-9A0B-32848E256772}"/>
              </a:ext>
            </a:extLst>
          </p:cNvPr>
          <p:cNvPicPr>
            <a:picLocks noChangeAspect="1"/>
          </p:cNvPicPr>
          <p:nvPr/>
        </p:nvPicPr>
        <p:blipFill>
          <a:blip r:embed="rId4"/>
          <a:stretch>
            <a:fillRect/>
          </a:stretch>
        </p:blipFill>
        <p:spPr>
          <a:xfrm>
            <a:off x="4543123" y="5178392"/>
            <a:ext cx="4329257" cy="1584400"/>
          </a:xfrm>
          <a:prstGeom prst="rect">
            <a:avLst/>
          </a:prstGeom>
        </p:spPr>
      </p:pic>
    </p:spTree>
    <p:extLst>
      <p:ext uri="{BB962C8B-B14F-4D97-AF65-F5344CB8AC3E}">
        <p14:creationId xmlns:p14="http://schemas.microsoft.com/office/powerpoint/2010/main" val="1906234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7F95C-A3F0-40CA-9ECA-04B7D2838501}"/>
              </a:ext>
            </a:extLst>
          </p:cNvPr>
          <p:cNvSpPr>
            <a:spLocks noGrp="1"/>
          </p:cNvSpPr>
          <p:nvPr>
            <p:ph idx="1"/>
          </p:nvPr>
        </p:nvSpPr>
        <p:spPr/>
        <p:txBody>
          <a:bodyPr/>
          <a:lstStyle/>
          <a:p>
            <a:r>
              <a:rPr lang="en-US" sz="3200" b="1" u="sng" dirty="0">
                <a:latin typeface="Arial" panose="020B0604020202020204" pitchFamily="34" charset="0"/>
                <a:cs typeface="Arial" panose="020B0604020202020204" pitchFamily="34" charset="0"/>
              </a:rPr>
              <a:t>Action</a:t>
            </a: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Could you start the story with an interesting action that sets up something that will happen?</a:t>
            </a:r>
            <a:endParaRPr lang="en-GB" sz="3200" dirty="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Boom!! The bombs exploded around me …</a:t>
            </a:r>
            <a:r>
              <a:rPr lang="en-GB"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Wrrrrrrrrrrrrrrrrrrrhhhhhhhhh</a:t>
            </a:r>
            <a:r>
              <a:rPr lang="en-US" sz="3200" dirty="0">
                <a:latin typeface="Arial" panose="020B0604020202020204" pitchFamily="34" charset="0"/>
                <a:cs typeface="Arial" panose="020B0604020202020204" pitchFamily="34" charset="0"/>
              </a:rPr>
              <a:t>. The air raid siren wailed to warn us of the impending danger.</a:t>
            </a:r>
            <a:endParaRPr lang="en-GB" sz="3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60429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1115</Words>
  <Application>Microsoft Office PowerPoint</Application>
  <PresentationFormat>Widescreen</PresentationFormat>
  <Paragraphs>153</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Writing </vt:lpstr>
      <vt:lpstr>Successful writing has many levels </vt:lpstr>
      <vt:lpstr>What makes good writing?</vt:lpstr>
      <vt:lpstr>Planning</vt:lpstr>
      <vt:lpstr>PowerPoint Presentation</vt:lpstr>
      <vt:lpstr>PowerPoint Presentation</vt:lpstr>
      <vt:lpstr>PowerPoint Presentation</vt:lpstr>
      <vt:lpstr>PowerPoint Presentation</vt:lpstr>
      <vt:lpstr>PowerPoint Presentation</vt:lpstr>
      <vt:lpstr>PowerPoint Presentation</vt:lpstr>
      <vt:lpstr>Punctuation Marks </vt:lpstr>
      <vt:lpstr>Punctuation Marks </vt:lpstr>
      <vt:lpstr>PowerPoint Presentation</vt:lpstr>
      <vt:lpstr>Simple Sentences </vt:lpstr>
      <vt:lpstr>Compound Sentences </vt:lpstr>
      <vt:lpstr>Complex Sentences</vt:lpstr>
      <vt:lpstr>Simple, compound, or complex?</vt:lpstr>
      <vt:lpstr>Blink test </vt:lpstr>
      <vt:lpstr>Language Choices </vt:lpstr>
      <vt:lpstr>Group Activity </vt:lpstr>
      <vt:lpstr>The Journey of My Life </vt:lpstr>
      <vt:lpstr>Lost at Sea!</vt:lpstr>
      <vt:lpstr>A Shadow in the Night.</vt:lpstr>
      <vt:lpstr>PowerPoint Presentation</vt:lpstr>
      <vt:lpstr>PowerPoint Presentation</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dc:title>
  <dc:creator>Hannah Drennan</dc:creator>
  <cp:lastModifiedBy>T Loughery</cp:lastModifiedBy>
  <cp:revision>29</cp:revision>
  <cp:lastPrinted>2019-12-18T15:38:43Z</cp:lastPrinted>
  <dcterms:created xsi:type="dcterms:W3CDTF">2019-12-18T10:52:07Z</dcterms:created>
  <dcterms:modified xsi:type="dcterms:W3CDTF">2020-01-31T12:38:31Z</dcterms:modified>
</cp:coreProperties>
</file>