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5" r:id="rId6"/>
    <p:sldId id="266" r:id="rId7"/>
    <p:sldId id="267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0T14:28:38.0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28,'69'-21,"-16"17,0 2,76 6,-117-2,0 0,-1 1,0 1,0-1,0 2,0 0,0 0,-1 1,0 0,0 0,-1 1,15 14,6 3,-21-18,1-1,-1 1,1-2,1 1,-1-1,0-1,1 0,0 0,0-1,17 1,15-1,61-5,-28 1,-53 2,-3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0T14:28:39.6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25,'143'-12,"-3"-1,-87 15,0 1,53 12,52 24,-18-4,-103-27,-11-2,0-2,47 3,-53-7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0T14:28:43.7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94,'52'-10,"-6"-1,295-15,-256 15,-49 5,58-1,-69 6,49-9,19-1,8 12,111 16,-92-9,136-8,-97-3,-2 16,7-1,432-13,-577 2,-1 1,29 6,8 2,-34-8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10T14:28:46.7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3E37D-2CC6-4FB8-9D60-7A6920D6256D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DEA79-073D-487E-BFC2-155F9EC7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7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4F8D-E487-4E0C-B2E9-C07709DAF51B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D36D5-24CC-41DC-951A-9205A1E39B15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9111-47BA-4297-8748-3B3EAC95E11E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AB58-623E-4263-BD2C-E283872E9F0A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7D08-52BE-4F04-804C-D5CCC50913D4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F7F9-6609-47F1-A03B-98EDFC4EB975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E5CC7-8DA7-4AEC-A762-68280CE1134B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6B43-1929-4AA5-9DF1-7BB680EACE69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8A0-E66E-488E-81EE-D093F772991B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81E527-AC2C-4683-8D56-B0A2AA5677FE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E7E4-CD02-4144-A931-3ED891BE6DDB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9BC455-FE6D-407C-9297-7FC6BAA68FC4}" type="datetime1">
              <a:rPr lang="en-US" smtClean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AF943-8E00-431B-A33A-DDB95E5F7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pic>
        <p:nvPicPr>
          <p:cNvPr id="7" name="Picture 6" descr="A blue shield with gold and red design&#10;&#10;Description automatically generated">
            <a:extLst>
              <a:ext uri="{FF2B5EF4-FFF2-40B4-BE49-F238E27FC236}">
                <a16:creationId xmlns:a16="http://schemas.microsoft.com/office/drawing/2014/main" id="{48B5FA6E-C2E7-2520-7D9A-32F6D194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15" y="1525527"/>
            <a:ext cx="1517440" cy="16832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29D5FC-8CEB-2448-FF0B-A71A57630339}"/>
              </a:ext>
            </a:extLst>
          </p:cNvPr>
          <p:cNvSpPr/>
          <p:nvPr/>
        </p:nvSpPr>
        <p:spPr>
          <a:xfrm>
            <a:off x="3686186" y="1305342"/>
            <a:ext cx="5021586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Revision</a:t>
            </a:r>
          </a:p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Tips</a:t>
            </a:r>
          </a:p>
        </p:txBody>
      </p:sp>
      <p:pic>
        <p:nvPicPr>
          <p:cNvPr id="2" name="Picture 1" descr="A blue shield with gold and red design&#10;&#10;Description automatically generated">
            <a:extLst>
              <a:ext uri="{FF2B5EF4-FFF2-40B4-BE49-F238E27FC236}">
                <a16:creationId xmlns:a16="http://schemas.microsoft.com/office/drawing/2014/main" id="{E6469FA1-4A80-BADC-2683-7071BAD86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039" y="1468279"/>
            <a:ext cx="1517440" cy="16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0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1706A-6F0B-E5CE-483F-F5E5BF3E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CE38D-0AA2-9174-CA67-DFD32C33F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70290"/>
            <a:ext cx="5191706" cy="5218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8D94EE-179A-0AE5-ACC3-9011F20AE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88" y="594788"/>
            <a:ext cx="5191706" cy="5294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60BF61-259B-2B8D-3A24-3E0DA8D7BC49}"/>
              </a:ext>
            </a:extLst>
          </p:cNvPr>
          <p:cNvSpPr txBox="1"/>
          <p:nvPr/>
        </p:nvSpPr>
        <p:spPr>
          <a:xfrm>
            <a:off x="3214382" y="99577"/>
            <a:ext cx="510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Research indicates that …</a:t>
            </a:r>
          </a:p>
        </p:txBody>
      </p:sp>
    </p:spTree>
    <p:extLst>
      <p:ext uri="{BB962C8B-B14F-4D97-AF65-F5344CB8AC3E}">
        <p14:creationId xmlns:p14="http://schemas.microsoft.com/office/powerpoint/2010/main" val="62178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82596-AB2E-00EA-37DA-33136C48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62243-98B8-842A-7450-9AE8DA9B0EBD}"/>
              </a:ext>
            </a:extLst>
          </p:cNvPr>
          <p:cNvSpPr txBox="1"/>
          <p:nvPr/>
        </p:nvSpPr>
        <p:spPr>
          <a:xfrm>
            <a:off x="941739" y="419605"/>
            <a:ext cx="9722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Five key tips to help you study…</a:t>
            </a:r>
          </a:p>
        </p:txBody>
      </p:sp>
      <p:pic>
        <p:nvPicPr>
          <p:cNvPr id="1026" name="Picture 2" descr="450+ Cartoon Of Studying Hard Stock Illustrations, Royalty-Free Vector  Graphics &amp; Clip Art - iStock">
            <a:extLst>
              <a:ext uri="{FF2B5EF4-FFF2-40B4-BE49-F238E27FC236}">
                <a16:creationId xmlns:a16="http://schemas.microsoft.com/office/drawing/2014/main" id="{8E569285-B01C-A980-9639-6FCC556E0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18577" r="3613" b="17153"/>
          <a:stretch/>
        </p:blipFill>
        <p:spPr bwMode="auto">
          <a:xfrm>
            <a:off x="9378891" y="362023"/>
            <a:ext cx="1661021" cy="13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FA777-17E9-5778-8849-E474A2B75A1B}"/>
              </a:ext>
            </a:extLst>
          </p:cNvPr>
          <p:cNvSpPr txBox="1"/>
          <p:nvPr/>
        </p:nvSpPr>
        <p:spPr>
          <a:xfrm>
            <a:off x="941739" y="1791487"/>
            <a:ext cx="1031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A50021"/>
                </a:solidFill>
              </a:rPr>
              <a:t>No 1: Understand and use your GCSE/AS/A2 specification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4D9F31-42CF-A4DD-BEFC-A43346C93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20" y="2429451"/>
            <a:ext cx="3317132" cy="3844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868757-B4B0-EE6C-CF5D-F9FD6ECCE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128" y="2429451"/>
            <a:ext cx="4937325" cy="381580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2AD32BD-22E4-66D6-A292-5686D1FA3D33}"/>
              </a:ext>
            </a:extLst>
          </p:cNvPr>
          <p:cNvSpPr/>
          <p:nvPr/>
        </p:nvSpPr>
        <p:spPr>
          <a:xfrm>
            <a:off x="1167320" y="2751589"/>
            <a:ext cx="812482" cy="3523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206D93-6F7C-A7C6-1AD8-8488D02265B0}"/>
              </a:ext>
            </a:extLst>
          </p:cNvPr>
          <p:cNvSpPr/>
          <p:nvPr/>
        </p:nvSpPr>
        <p:spPr>
          <a:xfrm>
            <a:off x="6283354" y="2751589"/>
            <a:ext cx="1149292" cy="4176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4D55E9-05AB-FF7B-88F8-B99C9A7E3731}"/>
              </a:ext>
            </a:extLst>
          </p:cNvPr>
          <p:cNvCxnSpPr>
            <a:stCxn id="12" idx="6"/>
          </p:cNvCxnSpPr>
          <p:nvPr/>
        </p:nvCxnSpPr>
        <p:spPr>
          <a:xfrm>
            <a:off x="1979802" y="2927758"/>
            <a:ext cx="4286774" cy="109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373D37-4337-AE78-0D1D-64BDFDC88478}"/>
              </a:ext>
            </a:extLst>
          </p:cNvPr>
          <p:cNvCxnSpPr>
            <a:cxnSpLocks/>
          </p:cNvCxnSpPr>
          <p:nvPr/>
        </p:nvCxnSpPr>
        <p:spPr>
          <a:xfrm flipV="1">
            <a:off x="2714552" y="3611257"/>
            <a:ext cx="3381448" cy="36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85238CB-73FD-CCC2-8732-64F358045F6F}"/>
              </a:ext>
            </a:extLst>
          </p:cNvPr>
          <p:cNvSpPr txBox="1"/>
          <p:nvPr/>
        </p:nvSpPr>
        <p:spPr>
          <a:xfrm>
            <a:off x="10209401" y="3474732"/>
            <a:ext cx="1801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It is very important to understand the key terminology that will be used in the questions.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280A7A-E6F1-229C-8627-8A4502BF6FDE}"/>
                  </a:ext>
                </a:extLst>
              </p14:cNvPr>
              <p14:cNvContentPartPr/>
              <p14:nvPr/>
            </p14:nvContentPartPr>
            <p14:xfrm>
              <a:off x="1576661" y="2858707"/>
              <a:ext cx="318240" cy="5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280A7A-E6F1-229C-8627-8A4502BF6F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3021" y="2751067"/>
                <a:ext cx="425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C7E284-87AF-A825-EFF7-11ED6F948D2C}"/>
                  </a:ext>
                </a:extLst>
              </p14:cNvPr>
              <p14:cNvContentPartPr/>
              <p14:nvPr/>
            </p14:nvContentPartPr>
            <p14:xfrm>
              <a:off x="1333661" y="2927107"/>
              <a:ext cx="3513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C7E284-87AF-A825-EFF7-11ED6F948D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9661" y="2819107"/>
                <a:ext cx="4590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BE8539-7584-B8BA-E375-0007F98AFA0D}"/>
                  </a:ext>
                </a:extLst>
              </p14:cNvPr>
              <p14:cNvContentPartPr/>
              <p14:nvPr/>
            </p14:nvContentPartPr>
            <p14:xfrm>
              <a:off x="6341981" y="2918827"/>
              <a:ext cx="997560" cy="33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BE8539-7584-B8BA-E375-0007F98AFA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87981" y="2811187"/>
                <a:ext cx="11052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BEF21F-A3F7-7042-BD92-5E4B602C2BC7}"/>
                  </a:ext>
                </a:extLst>
              </p14:cNvPr>
              <p14:cNvContentPartPr/>
              <p14:nvPr/>
            </p14:nvContentPartPr>
            <p14:xfrm>
              <a:off x="12323021" y="108174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BEF21F-A3F7-7042-BD92-5E4B602C2BC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69021" y="97410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822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82596-AB2E-00EA-37DA-33136C48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pic>
        <p:nvPicPr>
          <p:cNvPr id="1026" name="Picture 2" descr="450+ Cartoon Of Studying Hard Stock Illustrations, Royalty-Free Vector  Graphics &amp; Clip Art - iStock">
            <a:extLst>
              <a:ext uri="{FF2B5EF4-FFF2-40B4-BE49-F238E27FC236}">
                <a16:creationId xmlns:a16="http://schemas.microsoft.com/office/drawing/2014/main" id="{8E569285-B01C-A980-9639-6FCC556E0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18577" r="3613" b="17153"/>
          <a:stretch/>
        </p:blipFill>
        <p:spPr bwMode="auto">
          <a:xfrm>
            <a:off x="9378891" y="362023"/>
            <a:ext cx="1661021" cy="13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FA777-17E9-5778-8849-E474A2B75A1B}"/>
              </a:ext>
            </a:extLst>
          </p:cNvPr>
          <p:cNvSpPr txBox="1"/>
          <p:nvPr/>
        </p:nvSpPr>
        <p:spPr>
          <a:xfrm>
            <a:off x="782972" y="824371"/>
            <a:ext cx="896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A50021"/>
                </a:solidFill>
              </a:rPr>
              <a:t>No 2: Practise under exam conditions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868757-B4B0-EE6C-CF5D-F9FD6ECC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558" y="1871494"/>
            <a:ext cx="4937325" cy="4373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CB0BB4-12EA-D9AE-B7BE-EFB79DC5E2E2}"/>
              </a:ext>
            </a:extLst>
          </p:cNvPr>
          <p:cNvSpPr txBox="1"/>
          <p:nvPr/>
        </p:nvSpPr>
        <p:spPr>
          <a:xfrm>
            <a:off x="6634265" y="2536862"/>
            <a:ext cx="5321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your </a:t>
            </a:r>
            <a:r>
              <a:rPr lang="en-GB" sz="2400" b="1" dirty="0">
                <a:solidFill>
                  <a:srgbClr val="A50021"/>
                </a:solidFill>
              </a:rPr>
              <a:t>Past Paper Booklet </a:t>
            </a:r>
            <a:r>
              <a:rPr lang="en-GB" sz="2400" dirty="0"/>
              <a:t>and find a quiet space. Time yourself and then mark against the mark schemes available on Google Classroom/exam board website.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A3DDB-528C-D6BE-A9FD-0A8AD588C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356" y="4402807"/>
            <a:ext cx="5056593" cy="128648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737880-9564-5F8F-476C-FCA6BCA606E0}"/>
              </a:ext>
            </a:extLst>
          </p:cNvPr>
          <p:cNvCxnSpPr/>
          <p:nvPr/>
        </p:nvCxnSpPr>
        <p:spPr>
          <a:xfrm flipH="1">
            <a:off x="7830766" y="3992698"/>
            <a:ext cx="321013" cy="6893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0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82596-AB2E-00EA-37DA-33136C48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pic>
        <p:nvPicPr>
          <p:cNvPr id="1026" name="Picture 2" descr="450+ Cartoon Of Studying Hard Stock Illustrations, Royalty-Free Vector  Graphics &amp; Clip Art - iStock">
            <a:extLst>
              <a:ext uri="{FF2B5EF4-FFF2-40B4-BE49-F238E27FC236}">
                <a16:creationId xmlns:a16="http://schemas.microsoft.com/office/drawing/2014/main" id="{8E569285-B01C-A980-9639-6FCC556E0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18577" r="3613" b="17153"/>
          <a:stretch/>
        </p:blipFill>
        <p:spPr bwMode="auto">
          <a:xfrm>
            <a:off x="9378891" y="362023"/>
            <a:ext cx="1661021" cy="13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FA777-17E9-5778-8849-E474A2B75A1B}"/>
              </a:ext>
            </a:extLst>
          </p:cNvPr>
          <p:cNvSpPr txBox="1"/>
          <p:nvPr/>
        </p:nvSpPr>
        <p:spPr>
          <a:xfrm>
            <a:off x="1068198" y="880332"/>
            <a:ext cx="896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A50021"/>
                </a:solidFill>
              </a:rPr>
              <a:t>No 3: Explore different ways of 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E8E9F5-71C9-9E55-DC2F-2F85E836F4DB}"/>
              </a:ext>
            </a:extLst>
          </p:cNvPr>
          <p:cNvSpPr txBox="1"/>
          <p:nvPr/>
        </p:nvSpPr>
        <p:spPr>
          <a:xfrm>
            <a:off x="866862" y="2117043"/>
            <a:ext cx="1058480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Visual learners </a:t>
            </a:r>
            <a:r>
              <a:rPr lang="en-GB" sz="2000" dirty="0"/>
              <a:t>learn best from </a:t>
            </a:r>
            <a:r>
              <a:rPr lang="en-GB" sz="2000" b="1" u="sng" dirty="0">
                <a:solidFill>
                  <a:srgbClr val="0070C0"/>
                </a:solidFill>
              </a:rPr>
              <a:t>visual</a:t>
            </a:r>
            <a:r>
              <a:rPr lang="en-GB" sz="2000" dirty="0"/>
              <a:t> images that </a:t>
            </a:r>
            <a:r>
              <a:rPr lang="en-GB" sz="2000" b="1" dirty="0">
                <a:solidFill>
                  <a:srgbClr val="0070C0"/>
                </a:solidFill>
              </a:rPr>
              <a:t>do not include writing</a:t>
            </a:r>
            <a:r>
              <a:rPr lang="en-GB" sz="2000" dirty="0"/>
              <a:t>. Graphs and diagrams are easy for them to understand. They remember faces and places and tend to recall information by picturing it in their minds.</a:t>
            </a:r>
          </a:p>
          <a:p>
            <a:endParaRPr lang="en-GB" sz="2000" dirty="0"/>
          </a:p>
          <a:p>
            <a:r>
              <a:rPr lang="en-GB" sz="2000" b="1" u="sng" dirty="0"/>
              <a:t>Techniques: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Diagrams/mind maps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Make flashcards that include pictures or diagrams as visual clues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Highlight key information in your texts or notes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Create a chart or a series of boxes to remind you how to complete math equations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Vocabulary mnemonics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Pin your notes up somewhere (</a:t>
            </a:r>
            <a:r>
              <a:rPr lang="en-GB" sz="2000" dirty="0" err="1"/>
              <a:t>eg</a:t>
            </a:r>
            <a:r>
              <a:rPr lang="en-GB" sz="2000" dirty="0"/>
              <a:t> bedroom) swap these over at intervals</a:t>
            </a:r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905B38-2446-F704-1ABA-58FAFFF07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293" y="3054666"/>
            <a:ext cx="2311108" cy="25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3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A7EC5-AA23-CF26-481B-0C64F7D8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6D22C-44C3-2207-3DDF-FE97084838D5}"/>
              </a:ext>
            </a:extLst>
          </p:cNvPr>
          <p:cNvSpPr txBox="1"/>
          <p:nvPr/>
        </p:nvSpPr>
        <p:spPr>
          <a:xfrm>
            <a:off x="1067849" y="1836918"/>
            <a:ext cx="1005630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Aural or auditory learners </a:t>
            </a:r>
            <a:r>
              <a:rPr lang="en-GB" sz="2000" dirty="0"/>
              <a:t>do well with </a:t>
            </a:r>
            <a:r>
              <a:rPr lang="en-GB" sz="2000" b="1" dirty="0">
                <a:solidFill>
                  <a:srgbClr val="0070C0"/>
                </a:solidFill>
              </a:rPr>
              <a:t>hearing</a:t>
            </a:r>
            <a:r>
              <a:rPr lang="en-GB" sz="2000" dirty="0"/>
              <a:t> information. They remember words to songs and can recall conversations in detail by hearing them in their minds.</a:t>
            </a:r>
          </a:p>
          <a:p>
            <a:endParaRPr lang="en-GB" sz="2000" dirty="0"/>
          </a:p>
          <a:p>
            <a:r>
              <a:rPr lang="en-GB" sz="2000" b="1" u="sng" dirty="0"/>
              <a:t>Techniques: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Use a computer/phone to record your notes read aloud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Convert this information to download for iPod using iTunes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Read your notes aloud when studying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Work with a regular study partner to review out loud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Work in a group where you can discuss the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When learning new material, especially equations, talk your way through the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Singing/ creating a song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Mnemonic devices </a:t>
            </a:r>
            <a:endParaRPr lang="en-GB" sz="2000" b="1" u="sng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FA5-1822-72E2-8B44-E4564B501550}"/>
              </a:ext>
            </a:extLst>
          </p:cNvPr>
          <p:cNvSpPr txBox="1"/>
          <p:nvPr/>
        </p:nvSpPr>
        <p:spPr>
          <a:xfrm>
            <a:off x="1068198" y="880332"/>
            <a:ext cx="896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A50021"/>
                </a:solidFill>
              </a:rPr>
              <a:t>No 3: Explore different ways of learning continued..</a:t>
            </a:r>
          </a:p>
        </p:txBody>
      </p:sp>
      <p:pic>
        <p:nvPicPr>
          <p:cNvPr id="3076" name="Picture 4" descr="Wireless earphones with touch controls | SBS">
            <a:extLst>
              <a:ext uri="{FF2B5EF4-FFF2-40B4-BE49-F238E27FC236}">
                <a16:creationId xmlns:a16="http://schemas.microsoft.com/office/drawing/2014/main" id="{192E56ED-D4CD-1E9B-17AA-554587004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07" y="2519464"/>
            <a:ext cx="1819072" cy="18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9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A7EC5-AA23-CF26-481B-0C64F7D8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06D22C-44C3-2207-3DDF-FE97084838D5}"/>
              </a:ext>
            </a:extLst>
          </p:cNvPr>
          <p:cNvSpPr txBox="1"/>
          <p:nvPr/>
        </p:nvSpPr>
        <p:spPr>
          <a:xfrm>
            <a:off x="1067849" y="1836918"/>
            <a:ext cx="1005630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Reading/Writing learners </a:t>
            </a:r>
            <a:r>
              <a:rPr lang="en-GB" sz="2000" dirty="0"/>
              <a:t>are at home with </a:t>
            </a:r>
            <a:r>
              <a:rPr lang="en-GB" sz="2000" b="1" dirty="0">
                <a:solidFill>
                  <a:srgbClr val="0070C0"/>
                </a:solidFill>
              </a:rPr>
              <a:t>written material</a:t>
            </a:r>
            <a:r>
              <a:rPr lang="en-GB" sz="2000" dirty="0"/>
              <a:t>. They comprehend and remember what they read, and they often enjoy writing.</a:t>
            </a:r>
          </a:p>
          <a:p>
            <a:endParaRPr lang="en-GB" sz="2000" dirty="0"/>
          </a:p>
          <a:p>
            <a:r>
              <a:rPr lang="en-GB" sz="2000" b="1" u="sng" dirty="0"/>
              <a:t>Techniques: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Re-write your notes after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Use coloured pens and highlighters to focus in on key ideas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Write out instructions for each step of a procedure or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Post note cards/post-its in visible places (when getting ready, on the bottom of the remote, etc.)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Vocab mnemonics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Repetitive writing</a:t>
            </a:r>
            <a:endParaRPr lang="en-GB" sz="2000" b="1" u="sng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FA5-1822-72E2-8B44-E4564B501550}"/>
              </a:ext>
            </a:extLst>
          </p:cNvPr>
          <p:cNvSpPr txBox="1"/>
          <p:nvPr/>
        </p:nvSpPr>
        <p:spPr>
          <a:xfrm>
            <a:off x="1068198" y="880332"/>
            <a:ext cx="896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A50021"/>
                </a:solidFill>
              </a:rPr>
              <a:t>No 3: Explore different ways of learning continued..</a:t>
            </a:r>
          </a:p>
        </p:txBody>
      </p:sp>
    </p:spTree>
    <p:extLst>
      <p:ext uri="{BB962C8B-B14F-4D97-AF65-F5344CB8AC3E}">
        <p14:creationId xmlns:p14="http://schemas.microsoft.com/office/powerpoint/2010/main" val="3633385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A7EC5-AA23-CF26-481B-0C64F7D8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FA5-1822-72E2-8B44-E4564B501550}"/>
              </a:ext>
            </a:extLst>
          </p:cNvPr>
          <p:cNvSpPr txBox="1"/>
          <p:nvPr/>
        </p:nvSpPr>
        <p:spPr>
          <a:xfrm>
            <a:off x="1068198" y="880332"/>
            <a:ext cx="896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A50021"/>
                </a:solidFill>
              </a:rPr>
              <a:t>No 3: Explore different ways of learning continued..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EF7CA7-2D23-5B22-B05C-783676BB31C2}"/>
              </a:ext>
            </a:extLst>
          </p:cNvPr>
          <p:cNvSpPr txBox="1"/>
          <p:nvPr/>
        </p:nvSpPr>
        <p:spPr>
          <a:xfrm>
            <a:off x="1068197" y="1897820"/>
            <a:ext cx="1037438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Kinaesthetic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learners</a:t>
            </a:r>
            <a:r>
              <a:rPr lang="en-GB" dirty="0"/>
              <a:t> learn by doing. </a:t>
            </a:r>
            <a:r>
              <a:rPr lang="en-GB" b="1" dirty="0">
                <a:solidFill>
                  <a:srgbClr val="0070C0"/>
                </a:solidFill>
              </a:rPr>
              <a:t>Hands-on activities </a:t>
            </a:r>
            <a:r>
              <a:rPr lang="en-GB" dirty="0"/>
              <a:t>and </a:t>
            </a:r>
            <a:r>
              <a:rPr lang="en-GB" b="1" dirty="0">
                <a:solidFill>
                  <a:srgbClr val="0070C0"/>
                </a:solidFill>
              </a:rPr>
              <a:t>real-life experiences </a:t>
            </a:r>
            <a:r>
              <a:rPr lang="en-GB" dirty="0"/>
              <a:t>help them remember.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Walk back and forth, move in some way, when studying notes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Type your notes after class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Create a YouTube video as a group to study later individually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Write your notes onto flashcards / make posters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Review flashcards while walking, at gym,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Sit near the front of the room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Read your notes out loud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Highlight material when reviewing/studying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Use a dry-erase or chalk board to study or review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Correlate physical movements with ideas/terms</a:t>
            </a:r>
          </a:p>
        </p:txBody>
      </p:sp>
    </p:spTree>
    <p:extLst>
      <p:ext uri="{BB962C8B-B14F-4D97-AF65-F5344CB8AC3E}">
        <p14:creationId xmlns:p14="http://schemas.microsoft.com/office/powerpoint/2010/main" val="188577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82596-AB2E-00EA-37DA-33136C48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pic>
        <p:nvPicPr>
          <p:cNvPr id="1026" name="Picture 2" descr="450+ Cartoon Of Studying Hard Stock Illustrations, Royalty-Free Vector  Graphics &amp; Clip Art - iStock">
            <a:extLst>
              <a:ext uri="{FF2B5EF4-FFF2-40B4-BE49-F238E27FC236}">
                <a16:creationId xmlns:a16="http://schemas.microsoft.com/office/drawing/2014/main" id="{8E569285-B01C-A980-9639-6FCC556E0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18577" r="3613" b="17153"/>
          <a:stretch/>
        </p:blipFill>
        <p:spPr bwMode="auto">
          <a:xfrm>
            <a:off x="9378891" y="362023"/>
            <a:ext cx="1661021" cy="13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FA777-17E9-5778-8849-E474A2B75A1B}"/>
              </a:ext>
            </a:extLst>
          </p:cNvPr>
          <p:cNvSpPr txBox="1"/>
          <p:nvPr/>
        </p:nvSpPr>
        <p:spPr>
          <a:xfrm>
            <a:off x="992698" y="938606"/>
            <a:ext cx="896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A50021"/>
                </a:solidFill>
              </a:rPr>
              <a:t>No 4: Foster self-discipline and motivation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75CF7A-B316-16D2-69C9-8BDC29D92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65" y="2504661"/>
            <a:ext cx="4086107" cy="346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D4604FC8-5186-E60B-8EBA-C3B8DE940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429966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Cartoon Phone Images – Browse 396,127 Stock Photos, Vectors ...">
            <a:extLst>
              <a:ext uri="{FF2B5EF4-FFF2-40B4-BE49-F238E27FC236}">
                <a16:creationId xmlns:a16="http://schemas.microsoft.com/office/drawing/2014/main" id="{F8432092-3BBB-C040-3326-61AC86B02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29" y="243489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FBAD0F-E5AA-27D8-2799-CAD00A440FE1}"/>
              </a:ext>
            </a:extLst>
          </p:cNvPr>
          <p:cNvCxnSpPr>
            <a:cxnSpLocks/>
          </p:cNvCxnSpPr>
          <p:nvPr/>
        </p:nvCxnSpPr>
        <p:spPr>
          <a:xfrm>
            <a:off x="6845417" y="2785145"/>
            <a:ext cx="2910979" cy="2332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4ABA6C-B80F-5458-9470-F533F0E8A427}"/>
              </a:ext>
            </a:extLst>
          </p:cNvPr>
          <p:cNvCxnSpPr>
            <a:cxnSpLocks/>
          </p:cNvCxnSpPr>
          <p:nvPr/>
        </p:nvCxnSpPr>
        <p:spPr>
          <a:xfrm flipV="1">
            <a:off x="6526635" y="2785145"/>
            <a:ext cx="3078759" cy="23321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67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82596-AB2E-00EA-37DA-33136C484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 PIUS X COLLEGE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62243-98B8-842A-7450-9AE8DA9B0EBD}"/>
              </a:ext>
            </a:extLst>
          </p:cNvPr>
          <p:cNvSpPr txBox="1"/>
          <p:nvPr/>
        </p:nvSpPr>
        <p:spPr>
          <a:xfrm>
            <a:off x="1068198" y="889449"/>
            <a:ext cx="9722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Other things to consider…</a:t>
            </a:r>
          </a:p>
        </p:txBody>
      </p:sp>
      <p:pic>
        <p:nvPicPr>
          <p:cNvPr id="1026" name="Picture 2" descr="450+ Cartoon Of Studying Hard Stock Illustrations, Royalty-Free Vector  Graphics &amp; Clip Art - iStock">
            <a:extLst>
              <a:ext uri="{FF2B5EF4-FFF2-40B4-BE49-F238E27FC236}">
                <a16:creationId xmlns:a16="http://schemas.microsoft.com/office/drawing/2014/main" id="{8E569285-B01C-A980-9639-6FCC556E0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18577" r="3613" b="17153"/>
          <a:stretch/>
        </p:blipFill>
        <p:spPr bwMode="auto">
          <a:xfrm>
            <a:off x="9378891" y="362023"/>
            <a:ext cx="1661021" cy="134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FA777-17E9-5778-8849-E474A2B75A1B}"/>
              </a:ext>
            </a:extLst>
          </p:cNvPr>
          <p:cNvSpPr txBox="1"/>
          <p:nvPr/>
        </p:nvSpPr>
        <p:spPr>
          <a:xfrm>
            <a:off x="1168866" y="2103553"/>
            <a:ext cx="896783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Where</a:t>
            </a:r>
            <a:r>
              <a:rPr lang="en-GB" sz="3200" dirty="0">
                <a:solidFill>
                  <a:srgbClr val="A50021"/>
                </a:solidFill>
              </a:rPr>
              <a:t> you study is as </a:t>
            </a:r>
            <a:r>
              <a:rPr lang="en-GB" sz="3200" b="1" dirty="0">
                <a:solidFill>
                  <a:srgbClr val="0070C0"/>
                </a:solidFill>
              </a:rPr>
              <a:t>important</a:t>
            </a:r>
            <a:r>
              <a:rPr lang="en-GB" sz="3200" dirty="0">
                <a:solidFill>
                  <a:srgbClr val="A50021"/>
                </a:solidFill>
              </a:rPr>
              <a:t> </a:t>
            </a:r>
            <a:r>
              <a:rPr lang="en-GB" sz="3200" b="1" dirty="0">
                <a:solidFill>
                  <a:srgbClr val="0070C0"/>
                </a:solidFill>
              </a:rPr>
              <a:t>as how </a:t>
            </a:r>
            <a:r>
              <a:rPr lang="en-GB" sz="3200" dirty="0">
                <a:solidFill>
                  <a:srgbClr val="A50021"/>
                </a:solidFill>
              </a:rPr>
              <a:t>you study – </a:t>
            </a:r>
            <a:r>
              <a:rPr lang="en-GB" sz="3200" dirty="0">
                <a:solidFill>
                  <a:srgbClr val="0070C0"/>
                </a:solidFill>
              </a:rPr>
              <a:t>get a quiet space</a:t>
            </a:r>
            <a:endParaRPr lang="en-GB" sz="3200" i="1" dirty="0">
              <a:solidFill>
                <a:srgbClr val="A5002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1" i="0" dirty="0">
                <a:solidFill>
                  <a:srgbClr val="0070C0"/>
                </a:solidFill>
                <a:effectLst/>
                <a:latin typeface="Soehne"/>
              </a:rPr>
              <a:t>Practising the information, </a:t>
            </a:r>
            <a:r>
              <a:rPr lang="en-GB" sz="3200" i="0" dirty="0">
                <a:solidFill>
                  <a:srgbClr val="A50021"/>
                </a:solidFill>
                <a:effectLst/>
                <a:latin typeface="Soehne"/>
              </a:rPr>
              <a:t>you’ve learned is the best way to </a:t>
            </a:r>
            <a:r>
              <a:rPr lang="en-GB" sz="3200" b="1" i="0" dirty="0">
                <a:solidFill>
                  <a:srgbClr val="0070C0"/>
                </a:solidFill>
                <a:effectLst/>
                <a:latin typeface="Soehne"/>
              </a:rPr>
              <a:t>retain information </a:t>
            </a:r>
            <a:r>
              <a:rPr lang="en-GB" sz="3200" i="0" dirty="0">
                <a:solidFill>
                  <a:srgbClr val="A50021"/>
                </a:solidFill>
                <a:effectLst/>
                <a:latin typeface="Soehne"/>
              </a:rPr>
              <a:t>– keep going back to 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  <a:latin typeface="Soehne"/>
              </a:rPr>
              <a:t>Make a timetable </a:t>
            </a:r>
            <a:r>
              <a:rPr lang="en-GB" sz="3200" dirty="0">
                <a:solidFill>
                  <a:srgbClr val="A50021"/>
                </a:solidFill>
                <a:latin typeface="Soehne"/>
              </a:rPr>
              <a:t>and stick to it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="1" i="0" dirty="0">
                <a:solidFill>
                  <a:srgbClr val="0070C0"/>
                </a:solidFill>
                <a:effectLst/>
                <a:latin typeface="Soehne"/>
              </a:rPr>
              <a:t>Reward your</a:t>
            </a:r>
            <a:r>
              <a:rPr lang="en-GB" sz="3200" b="1" dirty="0">
                <a:solidFill>
                  <a:srgbClr val="0070C0"/>
                </a:solidFill>
                <a:latin typeface="Soehne"/>
              </a:rPr>
              <a:t>self </a:t>
            </a:r>
            <a:r>
              <a:rPr lang="en-GB" sz="3200" dirty="0">
                <a:solidFill>
                  <a:srgbClr val="A50021"/>
                </a:solidFill>
                <a:latin typeface="Soehne"/>
              </a:rPr>
              <a:t>– plan something you enjoy</a:t>
            </a:r>
            <a:endParaRPr lang="en-GB" sz="3200" i="0" dirty="0">
              <a:solidFill>
                <a:srgbClr val="A50021"/>
              </a:solidFill>
              <a:effectLst/>
              <a:latin typeface="Soehne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i="0" dirty="0">
              <a:solidFill>
                <a:srgbClr val="A50021"/>
              </a:solidFill>
              <a:effectLst/>
              <a:latin typeface="Soehn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A5002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A50021"/>
              </a:solidFill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D4604FC8-5186-E60B-8EBA-C3B8DE9408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429966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172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801</TotalTime>
  <Words>587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Soehne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McCormack</dc:creator>
  <cp:lastModifiedBy>T Loughery</cp:lastModifiedBy>
  <cp:revision>180</cp:revision>
  <dcterms:created xsi:type="dcterms:W3CDTF">2022-09-28T16:19:14Z</dcterms:created>
  <dcterms:modified xsi:type="dcterms:W3CDTF">2025-03-10T15:06:21Z</dcterms:modified>
</cp:coreProperties>
</file>